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52"/>
  </p:notesMasterIdLst>
  <p:handoutMasterIdLst>
    <p:handoutMasterId r:id="rId53"/>
  </p:handoutMasterIdLst>
  <p:sldIdLst>
    <p:sldId id="378" r:id="rId5"/>
    <p:sldId id="374" r:id="rId6"/>
    <p:sldId id="375" r:id="rId7"/>
    <p:sldId id="376" r:id="rId8"/>
    <p:sldId id="380" r:id="rId9"/>
    <p:sldId id="383" r:id="rId10"/>
    <p:sldId id="264" r:id="rId11"/>
    <p:sldId id="276" r:id="rId12"/>
    <p:sldId id="381" r:id="rId13"/>
    <p:sldId id="371" r:id="rId14"/>
    <p:sldId id="420" r:id="rId15"/>
    <p:sldId id="370" r:id="rId16"/>
    <p:sldId id="425" r:id="rId17"/>
    <p:sldId id="424" r:id="rId18"/>
    <p:sldId id="428" r:id="rId19"/>
    <p:sldId id="429" r:id="rId20"/>
    <p:sldId id="426" r:id="rId21"/>
    <p:sldId id="427" r:id="rId22"/>
    <p:sldId id="423" r:id="rId23"/>
    <p:sldId id="430" r:id="rId24"/>
    <p:sldId id="431" r:id="rId25"/>
    <p:sldId id="278" r:id="rId26"/>
    <p:sldId id="280" r:id="rId27"/>
    <p:sldId id="281" r:id="rId28"/>
    <p:sldId id="282" r:id="rId29"/>
    <p:sldId id="385" r:id="rId30"/>
    <p:sldId id="386" r:id="rId31"/>
    <p:sldId id="387" r:id="rId32"/>
    <p:sldId id="388" r:id="rId33"/>
    <p:sldId id="397" r:id="rId34"/>
    <p:sldId id="432" r:id="rId35"/>
    <p:sldId id="392" r:id="rId36"/>
    <p:sldId id="395" r:id="rId37"/>
    <p:sldId id="406" r:id="rId38"/>
    <p:sldId id="401" r:id="rId39"/>
    <p:sldId id="407" r:id="rId40"/>
    <p:sldId id="412" r:id="rId41"/>
    <p:sldId id="413" r:id="rId42"/>
    <p:sldId id="408" r:id="rId43"/>
    <p:sldId id="409" r:id="rId44"/>
    <p:sldId id="410" r:id="rId45"/>
    <p:sldId id="414" r:id="rId46"/>
    <p:sldId id="415" r:id="rId47"/>
    <p:sldId id="416" r:id="rId48"/>
    <p:sldId id="417" r:id="rId49"/>
    <p:sldId id="418" r:id="rId50"/>
    <p:sldId id="421" r:id="rId51"/>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A82"/>
    <a:srgbClr val="C8C949"/>
    <a:srgbClr val="EA9293"/>
    <a:srgbClr val="E88586"/>
    <a:srgbClr val="C72C2C"/>
    <a:srgbClr val="CACC4F"/>
    <a:srgbClr val="CACC51"/>
    <a:srgbClr val="1C5F9E"/>
    <a:srgbClr val="427AAE"/>
    <a:srgbClr val="E4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30" autoAdjust="0"/>
    <p:restoredTop sz="60332" autoAdjust="0"/>
  </p:normalViewPr>
  <p:slideViewPr>
    <p:cSldViewPr snapToGrid="0">
      <p:cViewPr varScale="1">
        <p:scale>
          <a:sx n="38" d="100"/>
          <a:sy n="38" d="100"/>
        </p:scale>
        <p:origin x="2316" y="66"/>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0"/>
    </p:cViewPr>
  </p:outlineViewPr>
  <p:notesTextViewPr>
    <p:cViewPr>
      <p:scale>
        <a:sx n="125" d="100"/>
        <a:sy n="125" d="100"/>
      </p:scale>
      <p:origin x="0" y="-1044"/>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3.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15-04-2017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15-04-2017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s.wikipedia.org/wiki/Tecnolog%C3%ADas_de_la_informaci%C3%B3n"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es.wikipedia.org/wiki/Estados_Unido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2A89D7-7603-4ECB-ADF6-F6CF2BE4F401}" type="slidenum">
              <a:rPr lang="en-US" smtClean="0"/>
              <a:t>1</a:t>
            </a:fld>
            <a:endParaRPr lang="en-US"/>
          </a:p>
        </p:txBody>
      </p:sp>
    </p:spTree>
    <p:extLst>
      <p:ext uri="{BB962C8B-B14F-4D97-AF65-F5344CB8AC3E}">
        <p14:creationId xmlns:p14="http://schemas.microsoft.com/office/powerpoint/2010/main" val="573059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s-PY" sz="1200" b="0" i="0" kern="1200" dirty="0">
                <a:solidFill>
                  <a:schemeClr val="tx1"/>
                </a:solidFill>
                <a:effectLst/>
                <a:latin typeface="+mn-lt"/>
                <a:ea typeface="+mn-ea"/>
                <a:cs typeface="+mn-cs"/>
              </a:rPr>
              <a:t>En esta imagen nos da una idea de la diferencia existente entre Data Discovery y el BI Tradicional: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A simple vista se nota que en Data Discovery existe un menor número de procesos, esto nos permite aprender y responder con rapidez a las preguntas de negocio.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Por otro lado en BI Tradicional como existen más procesos esto a su vez involucrará más departamentos lo que nos lleva a perder mucho tiempo.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Podríamos ejemplificar hablando de la construcción de una simple visualización.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gerente se hace preguntas sobre el negocio. Para llegar a la respuesta este tiene que pasar su idea al departamento que se va encargar del desarrollo que generalmente es el departamento de TI, este luego de un tiempo, retornará el resultado al gerente.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Durante este proceso pudo haber pasado mucho tiempo puede que ya no sea el momento adecuado o quizás no responda todavía a las preguntas formuladas. Si analizamos que pudo haber causado esto, uno de los factores podría ser una mala interpretación de la idea del gerente o quizás el gerente aún no entendía bien su necesidad y no supo expresarlo.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Como no responde a la pregunta formulada se requiere agregar más información a la visualización, esto conlleva a que estos procesos se vuelvan a repetir, y además de que ya perdimos mucho tiempo, todo esto implica que los distintos departamentos deben estar disponibles para que ocurra el flujo deseado o esperado, por que puede haber una fila de espera y con esto damos oportunidad a nuestra competencia.</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En cambio, en data Discovery, cuando un gerente se hace una pregunta, será él quién construirá su propia visualización, ya que la herramienta es sencilla y no requiere de conocimientos muy técnicos, así logrará analizar sus datos con mayor rapidez, lo irá adecuando a medida que surjan más preguntas, y esto es muy importante quizás crucial en entornos muy dinámicos como ya habíamos mencionado.</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1:25m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2305945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En esta imagen podemos observar los 4 tipos de análisis existentes en BI, </a:t>
            </a:r>
            <a:r>
              <a:rPr lang="es-PY" sz="1200" b="0" i="0" kern="1200" dirty="0">
                <a:solidFill>
                  <a:schemeClr val="tx1"/>
                </a:solidFill>
                <a:effectLst/>
                <a:latin typeface="+mn-lt"/>
                <a:ea typeface="+mn-ea"/>
                <a:cs typeface="+mn-cs"/>
              </a:rPr>
              <a:t>El análisis descriptivo, el análisis de diagnostico, el predictivo y el prescriptivo</a:t>
            </a: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Y podemos observar que cuanto más optimizado este nuestra información más valor nos entrega pero a su vez es más difícil llegar a este nivel de análisis.</a:t>
            </a:r>
          </a:p>
          <a:p>
            <a:r>
              <a:rPr lang="es-ES" sz="1200" b="0" i="0" kern="1200" dirty="0">
                <a:solidFill>
                  <a:schemeClr val="tx1"/>
                </a:solidFill>
                <a:effectLst/>
                <a:latin typeface="+mn-lt"/>
                <a:ea typeface="+mn-ea"/>
                <a:cs typeface="+mn-cs"/>
              </a:rPr>
              <a:t>Todo líder debe dominar tres aspectos de la </a:t>
            </a:r>
            <a:r>
              <a:rPr lang="es-ES" sz="1200" b="0" i="0" kern="1200" dirty="0" err="1">
                <a:solidFill>
                  <a:schemeClr val="tx1"/>
                </a:solidFill>
                <a:effectLst/>
                <a:latin typeface="+mn-lt"/>
                <a:ea typeface="+mn-ea"/>
                <a:cs typeface="+mn-cs"/>
              </a:rPr>
              <a:t>vision</a:t>
            </a:r>
            <a:r>
              <a:rPr lang="es-PY" sz="1200" b="0" i="0" kern="1200" dirty="0">
                <a:solidFill>
                  <a:schemeClr val="tx1"/>
                </a:solidFill>
                <a:effectLst/>
                <a:latin typeface="+mn-lt"/>
                <a:ea typeface="+mn-ea"/>
                <a:cs typeface="+mn-cs"/>
              </a:rPr>
              <a:t> para llegar al nivel más alto:</a:t>
            </a: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1. Retrospectiva: La capacidad de reflexionar y aprender del pasado .</a:t>
            </a:r>
            <a:br>
              <a:rPr lang="es-ES" dirty="0"/>
            </a:br>
            <a:r>
              <a:rPr lang="es-ES" sz="1200" b="0" i="0" kern="1200" dirty="0">
                <a:solidFill>
                  <a:schemeClr val="tx1"/>
                </a:solidFill>
                <a:effectLst/>
                <a:latin typeface="+mn-lt"/>
                <a:ea typeface="+mn-ea"/>
                <a:cs typeface="+mn-cs"/>
              </a:rPr>
              <a:t>2. Visión: La capacidad de interpretar y responder al presente utilizando el pasado. </a:t>
            </a:r>
            <a:br>
              <a:rPr lang="es-ES" dirty="0"/>
            </a:br>
            <a:r>
              <a:rPr lang="es-ES" sz="1200" b="0" i="0" kern="1200" dirty="0">
                <a:solidFill>
                  <a:schemeClr val="tx1"/>
                </a:solidFill>
                <a:effectLst/>
                <a:latin typeface="+mn-lt"/>
                <a:ea typeface="+mn-ea"/>
                <a:cs typeface="+mn-cs"/>
              </a:rPr>
              <a:t>3. Pronóstico: La capacidad de predecir o la acción de predecir que pasará o que será necesario en el futuro es decir saber prepararse para el futuro.</a:t>
            </a:r>
            <a:endParaRPr lang="es-PY"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pPr marL="228600" indent="-228600">
              <a:buFont typeface="+mj-lt"/>
              <a:buAutoNum type="arabicPeriod"/>
            </a:pPr>
            <a:r>
              <a:rPr lang="es-ES" sz="1200" b="0" i="0" kern="1200" dirty="0">
                <a:solidFill>
                  <a:schemeClr val="tx1"/>
                </a:solidFill>
                <a:effectLst/>
                <a:latin typeface="+mn-lt"/>
                <a:ea typeface="+mn-ea"/>
                <a:cs typeface="+mn-cs"/>
              </a:rPr>
              <a:t>En el nivel más básico tenemos al </a:t>
            </a:r>
            <a:r>
              <a:rPr lang="es-PY" sz="1200" b="0" i="0" kern="1200" dirty="0">
                <a:solidFill>
                  <a:schemeClr val="tx1"/>
                </a:solidFill>
                <a:effectLst/>
                <a:latin typeface="+mn-lt"/>
                <a:ea typeface="+mn-ea"/>
                <a:cs typeface="+mn-cs"/>
              </a:rPr>
              <a:t>análisis descriptivo responde a la pregunta, que sucedió, basándose en datos históricos, ejemplos: las ventas del mes, el producto mas vendido, los clientes mas rentables, etc. </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hoy en día </a:t>
            </a:r>
            <a:r>
              <a:rPr lang="es-ES" sz="1200" b="0" i="0" kern="1200" dirty="0">
                <a:solidFill>
                  <a:schemeClr val="tx1"/>
                </a:solidFill>
                <a:effectLst/>
                <a:latin typeface="+mn-lt"/>
                <a:ea typeface="+mn-ea"/>
                <a:cs typeface="+mn-cs"/>
              </a:rPr>
              <a:t>se encuentran aún en un nivel “descriptivo”, es decir, se limitan a describir las dimensiones y medidas de ciertas partes del negocio.</a:t>
            </a:r>
            <a:endParaRPr lang="es-PY" sz="1200" b="0" i="0" kern="1200" baseline="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s-PY" sz="1200" b="0" i="0" kern="1200" dirty="0">
                <a:solidFill>
                  <a:schemeClr val="tx1"/>
                </a:solidFill>
                <a:effectLst/>
                <a:latin typeface="+mn-lt"/>
                <a:ea typeface="+mn-ea"/>
                <a:cs typeface="+mn-cs"/>
              </a:rPr>
              <a:t>El análisis de diagnóstico, responde a la pregunta, por qué sucedió, al igual que el análisis descriptivo se basa en datos históricos la diferencia consiste que para llegar a responder la pregunta que sucedió debemos adentrarnos más en nuestros datos, dotar a nuestro análisis con datos de mayor granularidad o sea detallarlos más, inclusive podríamos agregar mas datos.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s-PY" sz="1200" b="0" i="0" kern="1200" dirty="0">
              <a:solidFill>
                <a:schemeClr val="tx1"/>
              </a:solidFill>
              <a:effectLst/>
              <a:latin typeface="+mn-lt"/>
              <a:ea typeface="+mn-ea"/>
              <a:cs typeface="+mn-cs"/>
            </a:endParaRPr>
          </a:p>
          <a:p>
            <a:pPr marL="228600" indent="-228600">
              <a:buFont typeface="+mj-lt"/>
              <a:buAutoNum type="arabicPeriod"/>
            </a:pPr>
            <a:r>
              <a:rPr lang="es-PY" sz="1200" b="0" i="0" kern="1200" dirty="0">
                <a:solidFill>
                  <a:schemeClr val="tx1"/>
                </a:solidFill>
                <a:effectLst/>
                <a:latin typeface="+mn-lt"/>
                <a:ea typeface="+mn-ea"/>
                <a:cs typeface="+mn-cs"/>
              </a:rPr>
              <a:t>El análisis predictivo, responde a la pregunta, </a:t>
            </a:r>
            <a:r>
              <a:rPr lang="es-PY" sz="1200" b="0" i="0" kern="1200" baseline="0" dirty="0">
                <a:solidFill>
                  <a:schemeClr val="tx1"/>
                </a:solidFill>
                <a:effectLst/>
                <a:latin typeface="+mn-lt"/>
                <a:ea typeface="+mn-ea"/>
                <a:cs typeface="+mn-cs"/>
              </a:rPr>
              <a:t>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a:solidFill>
                  <a:schemeClr val="tx1"/>
                </a:solidFill>
                <a:effectLst/>
                <a:latin typeface="+mn-lt"/>
                <a:ea typeface="+mn-ea"/>
                <a:cs typeface="+mn-cs"/>
              </a:rPr>
              <a:t>Son análisis basados en datos históricos que al combinar con reglas, algoritmos y ocasionalmente datos externos, sirven para determinar la probabilidad de que ocurran situaciones y también nos ayudan a calcular las tendencias. </a:t>
            </a:r>
          </a:p>
          <a:p>
            <a:pPr marL="0" indent="0">
              <a:buFont typeface="+mj-lt"/>
              <a:buNone/>
            </a:pPr>
            <a:r>
              <a:rPr lang="es-PY" sz="1200" b="0" i="0" kern="1200" baseline="0" dirty="0">
                <a:solidFill>
                  <a:schemeClr val="tx1"/>
                </a:solidFill>
                <a:effectLst/>
                <a:latin typeface="+mn-lt"/>
                <a:ea typeface="+mn-ea"/>
                <a:cs typeface="+mn-cs"/>
              </a:rPr>
              <a:t>Estos cálculos van mejorando su nivel de precisión con el pasar de los años.</a:t>
            </a:r>
          </a:p>
          <a:p>
            <a:pPr marL="0" indent="0">
              <a:buFont typeface="+mj-lt"/>
              <a:buNone/>
            </a:pPr>
            <a:endParaRPr lang="es-PY" sz="1200" b="0" i="0" kern="1200" dirty="0">
              <a:solidFill>
                <a:schemeClr val="tx1"/>
              </a:solidFill>
              <a:effectLst/>
              <a:latin typeface="+mn-lt"/>
              <a:ea typeface="+mn-ea"/>
              <a:cs typeface="+mn-cs"/>
            </a:endParaRPr>
          </a:p>
          <a:p>
            <a:pPr marL="0" indent="0">
              <a:buFont typeface="+mj-lt"/>
              <a:buNone/>
            </a:pPr>
            <a:r>
              <a:rPr lang="es-PY" sz="1200" b="0" i="0" kern="1200" dirty="0" err="1">
                <a:solidFill>
                  <a:schemeClr val="tx1"/>
                </a:solidFill>
                <a:effectLst/>
                <a:latin typeface="+mn-lt"/>
                <a:ea typeface="+mn-ea"/>
                <a:cs typeface="+mn-cs"/>
              </a:rPr>
              <a:t>Ej</a:t>
            </a:r>
            <a:r>
              <a:rPr lang="es-PY" sz="1200" b="0" i="0" kern="1200" dirty="0">
                <a:solidFill>
                  <a:schemeClr val="tx1"/>
                </a:solidFill>
                <a:effectLst/>
                <a:latin typeface="+mn-lt"/>
                <a:ea typeface="+mn-ea"/>
                <a:cs typeface="+mn-cs"/>
              </a:rPr>
              <a:t>: Cualquier banco o cualquier entidad financiera, podría utilizar el análisis de crédito, analizando los datos históricos del cliente para predecir si  al otorgar un crédito al cliente sería riesgoso o no y la probabilidad de que el cliente pague o no a tiempo.</a:t>
            </a:r>
          </a:p>
          <a:p>
            <a:pPr marL="0" indent="0">
              <a:buFont typeface="+mj-lt"/>
              <a:buNone/>
            </a:pPr>
            <a:endParaRPr lang="es-PY" sz="1200" b="0" i="0" kern="1200" dirty="0">
              <a:solidFill>
                <a:schemeClr val="tx1"/>
              </a:solidFill>
              <a:effectLst/>
              <a:latin typeface="+mn-lt"/>
              <a:ea typeface="+mn-ea"/>
              <a:cs typeface="+mn-cs"/>
            </a:endParaRPr>
          </a:p>
          <a:p>
            <a:pPr marL="228600" indent="-228600">
              <a:buFont typeface="+mj-lt"/>
              <a:buAutoNum type="arabicPeriod"/>
            </a:pPr>
            <a:r>
              <a:rPr lang="es-PY" sz="1200" b="0" i="0" kern="1200" dirty="0">
                <a:solidFill>
                  <a:schemeClr val="tx1"/>
                </a:solidFill>
                <a:effectLst/>
                <a:latin typeface="+mn-lt"/>
                <a:ea typeface="+mn-ea"/>
                <a:cs typeface="+mn-cs"/>
              </a:rPr>
              <a:t>Y el análisis prescriptivo, que responde a la pregunta, </a:t>
            </a:r>
            <a:r>
              <a:rPr lang="es-PY" sz="1200" b="0" i="0" kern="1200" baseline="0" dirty="0">
                <a:solidFill>
                  <a:schemeClr val="tx1"/>
                </a:solidFill>
                <a:effectLst/>
                <a:latin typeface="+mn-lt"/>
                <a:ea typeface="+mn-ea"/>
                <a:cs typeface="+mn-cs"/>
              </a:rPr>
              <a:t>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a:solidFill>
                  <a:schemeClr val="tx1"/>
                </a:solidFill>
                <a:effectLst/>
                <a:latin typeface="+mn-lt"/>
                <a:ea typeface="+mn-ea"/>
                <a:cs typeface="+mn-cs"/>
              </a:rPr>
              <a:t>implica la aplicación de las matemáticas y las ciencias de la computación que sugieren opciones de decisiones para tomar ventaja de los análisis descriptivos y predictivos ya existentes. Va mas allá del análisis predictivo por que nos sugiere las acciones probables, para llegar a disminuir los riesgos futuros y también nos muestra las posibles consecuencias que implica el tomar algunas de estas decisiones. </a:t>
            </a:r>
          </a:p>
          <a:p>
            <a:r>
              <a:rPr lang="es-ES" sz="1200" b="0" i="0" kern="1200" dirty="0">
                <a:solidFill>
                  <a:schemeClr val="tx1"/>
                </a:solidFill>
                <a:effectLst/>
                <a:latin typeface="+mn-lt"/>
                <a:ea typeface="+mn-ea"/>
                <a:cs typeface="+mn-cs"/>
              </a:rPr>
              <a:t>      </a:t>
            </a:r>
          </a:p>
          <a:p>
            <a:r>
              <a:rPr lang="es-ES" sz="1200" b="0" i="0" kern="1200" dirty="0">
                <a:solidFill>
                  <a:schemeClr val="tx1"/>
                </a:solidFill>
                <a:effectLst/>
                <a:latin typeface="+mn-lt"/>
                <a:ea typeface="+mn-ea"/>
                <a:cs typeface="+mn-cs"/>
              </a:rPr>
              <a:t>El coche de Google es un ejemplo de la analítica prescriptiva en acción. El vehículo hace millones de cálculos en cada viaje que ayudan al coche a decidir cuándo y hacia dónde dirigirse, ya sea para frenar o acelerar, o cuando cambiar de carril, las mismas decisiones que un conductor humano hace al volante.</a:t>
            </a:r>
            <a:endParaRPr lang="es-PY" sz="1200" b="0" i="0" kern="1200" dirty="0">
              <a:solidFill>
                <a:schemeClr val="tx1"/>
              </a:solidFill>
              <a:effectLst/>
              <a:latin typeface="+mn-lt"/>
              <a:ea typeface="+mn-ea"/>
              <a:cs typeface="+mn-cs"/>
            </a:endParaRPr>
          </a:p>
          <a:p>
            <a:endParaRPr lang="es-PY" dirty="0"/>
          </a:p>
          <a:p>
            <a:r>
              <a:rPr lang="es-PY" dirty="0"/>
              <a:t>Con esto finalizamos la primera parte de la presentación que definen algunos conceptos sobre Business </a:t>
            </a:r>
            <a:r>
              <a:rPr lang="es-PY" dirty="0" err="1"/>
              <a:t>Intelligence</a:t>
            </a:r>
            <a:r>
              <a:rPr lang="es-PY" dirty="0"/>
              <a:t> y data Discovery, a continuación mi compañero les hablará sobre los criterios que nos llevó a la selección de la herramienta que utilizamos para aplicar data Discovery y también nos mostrará las visualizaciones construidas en este proyecto.</a:t>
            </a:r>
          </a:p>
          <a:p>
            <a:endParaRPr lang="es-PY" dirty="0"/>
          </a:p>
          <a:p>
            <a:r>
              <a:rPr lang="es-PY" dirty="0"/>
              <a:t>3.3.m</a:t>
            </a:r>
          </a:p>
          <a:p>
            <a:endParaRPr lang="es-PY" dirty="0"/>
          </a:p>
          <a:p>
            <a:r>
              <a:rPr lang="en-US" sz="1200" kern="1200" dirty="0">
                <a:solidFill>
                  <a:schemeClr val="tx1"/>
                </a:solidFill>
                <a:effectLst/>
                <a:latin typeface="+mn-lt"/>
                <a:ea typeface="+mn-ea"/>
                <a:cs typeface="+mn-cs"/>
              </a:rPr>
              <a:t>http://www.theleadershipcoach.com/2009/do-you-lead-through-hindsight-insight-or-foresight-paul-andrew-executive-coaching-leadership-training/Every leader must master three aspects of visionary sight –</a:t>
            </a:r>
          </a:p>
          <a:p>
            <a:r>
              <a:rPr lang="en-US" sz="1200" kern="1200" dirty="0">
                <a:solidFill>
                  <a:schemeClr val="tx1"/>
                </a:solidFill>
                <a:effectLst/>
                <a:latin typeface="+mn-lt"/>
                <a:ea typeface="+mn-ea"/>
                <a:cs typeface="+mn-cs"/>
              </a:rPr>
              <a:t>https://www-01.ibm.com/events/wwe/grp/grp037.nsf/vLookupPDFs/Gartner_Doug-%20Analytics/$file/Gartner_Doug-%20Analytics.pdf</a:t>
            </a:r>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11</a:t>
            </a:fld>
            <a:endParaRPr lang="en-US"/>
          </a:p>
        </p:txBody>
      </p:sp>
    </p:spTree>
    <p:extLst>
      <p:ext uri="{BB962C8B-B14F-4D97-AF65-F5344CB8AC3E}">
        <p14:creationId xmlns:p14="http://schemas.microsoft.com/office/powerpoint/2010/main" val="1407251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https://www.gartner.com/doc/2560415/gartner-evaluates-vendors-markets-magic</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En esta sección explicamos 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el cual sirvió como criterio para ubicarle 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como líder de las herramientas de BI y que posteriormente nos ayudó a escoger esta herramienta.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Como he dicho el cuadrante mágico fue creado por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y quién es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a:t>
            </a:r>
          </a:p>
          <a:p>
            <a:r>
              <a:rPr lang="es-ES" sz="1200" b="1" i="0" kern="1200" dirty="0" err="1">
                <a:solidFill>
                  <a:schemeClr val="tx1"/>
                </a:solidFill>
                <a:effectLst/>
                <a:latin typeface="+mn-lt"/>
                <a:ea typeface="+mn-ea"/>
                <a:cs typeface="+mn-cs"/>
              </a:rPr>
              <a:t>Gartner</a:t>
            </a:r>
            <a:r>
              <a:rPr lang="es-ES" sz="1200" b="1"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es una empresa consultora y de investigación en el área de la </a:t>
            </a:r>
            <a:r>
              <a:rPr lang="es-ES" sz="1200" b="0" i="0" u="none" strike="noStrike" kern="1200" dirty="0">
                <a:solidFill>
                  <a:schemeClr val="tx1"/>
                </a:solidFill>
                <a:effectLst/>
                <a:latin typeface="+mn-lt"/>
                <a:ea typeface="+mn-ea"/>
                <a:cs typeface="+mn-cs"/>
                <a:hlinkClick r:id="rId3" tooltip="Tecnologías de la información"/>
              </a:rPr>
              <a:t>tecnología de la información</a:t>
            </a:r>
            <a:r>
              <a:rPr lang="es-ES" sz="1200" b="0" i="0" u="none" strike="noStrike" kern="1200" dirty="0">
                <a:solidFill>
                  <a:schemeClr val="tx1"/>
                </a:solidFill>
                <a:effectLst/>
                <a:latin typeface="+mn-lt"/>
                <a:ea typeface="+mn-ea"/>
                <a:cs typeface="+mn-cs"/>
              </a:rPr>
              <a:t>,</a:t>
            </a:r>
            <a:r>
              <a:rPr lang="es-ES" sz="1200" b="0" i="0" kern="1200" dirty="0">
                <a:solidFill>
                  <a:schemeClr val="tx1"/>
                </a:solidFill>
                <a:effectLst/>
                <a:latin typeface="+mn-lt"/>
                <a:ea typeface="+mn-ea"/>
                <a:cs typeface="+mn-cs"/>
              </a:rPr>
              <a:t> con sede en </a:t>
            </a:r>
            <a:r>
              <a:rPr lang="es-ES" sz="1200" b="0" i="0" u="none" strike="noStrike" kern="1200" dirty="0">
                <a:solidFill>
                  <a:schemeClr val="tx1"/>
                </a:solidFill>
                <a:effectLst/>
                <a:latin typeface="+mn-lt"/>
                <a:ea typeface="+mn-ea"/>
                <a:cs typeface="+mn-cs"/>
                <a:hlinkClick r:id="rId4" tooltip="Estados Unidos"/>
              </a:rPr>
              <a:t>Estados Unidos</a:t>
            </a:r>
            <a:r>
              <a:rPr lang="es-ES" sz="1200" b="0" i="0" u="none" strike="noStrike"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 incluye entre sus clientes a algunas de las más grandes empresas, como agencias de gobierno, empresas tecnológicas entre otras.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Para qué </a:t>
            </a: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utiliza el cuadrante mágico?</a:t>
            </a: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utiliza el cuadrante mágico para presentar los resultados de una investigación y las categoriza en 4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2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Sus 4 cuadrantes se conocen por los </a:t>
            </a:r>
            <a:r>
              <a:rPr lang="es-PY" sz="1200" b="0" i="0" kern="1200" dirty="0" err="1">
                <a:solidFill>
                  <a:schemeClr val="tx1"/>
                </a:solidFill>
                <a:effectLst/>
                <a:latin typeface="+mn-lt"/>
                <a:ea typeface="+mn-ea"/>
                <a:cs typeface="+mn-cs"/>
              </a:rPr>
              <a:t>sgtes</a:t>
            </a:r>
            <a:r>
              <a:rPr lang="es-PY" sz="1200" b="0" i="0" kern="1200" dirty="0">
                <a:solidFill>
                  <a:schemeClr val="tx1"/>
                </a:solidFill>
                <a:effectLst/>
                <a:latin typeface="+mn-lt"/>
                <a:ea typeface="+mn-ea"/>
                <a:cs typeface="+mn-cs"/>
              </a:rPr>
              <a:t>. Nombres: </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Jugadores de Nicho o proveedores especializados, Visionarios, Aspirantes y Lideres.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Y sus 2 ejes son conocidos por Integridad de la visión y Capacidad para ejecutar.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58s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 </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1" i="1" u="none" strike="noStrike" kern="1200" noProof="0" dirty="0">
                <a:solidFill>
                  <a:schemeClr val="tx1"/>
                </a:solidFill>
                <a:effectLst/>
                <a:latin typeface="+mn-lt"/>
                <a:ea typeface="+mn-ea"/>
                <a:cs typeface="+mn-cs"/>
              </a:rPr>
              <a:t>Integridad de la visión</a:t>
            </a:r>
            <a:r>
              <a:rPr lang="es-PY" sz="1200" b="1" i="0" u="none" strike="noStrike" kern="1200" noProof="0" dirty="0">
                <a:solidFill>
                  <a:schemeClr val="tx1"/>
                </a:solidFill>
                <a:effectLst/>
                <a:latin typeface="+mn-lt"/>
                <a:ea typeface="+mn-ea"/>
                <a:cs typeface="+mn-cs"/>
              </a:rPr>
              <a:t> o </a:t>
            </a:r>
            <a:r>
              <a:rPr lang="es-PY" sz="1200" b="0" i="0" kern="1200" dirty="0">
                <a:solidFill>
                  <a:schemeClr val="tx1"/>
                </a:solidFill>
                <a:effectLst/>
                <a:latin typeface="+mn-lt"/>
                <a:ea typeface="+mn-ea"/>
                <a:cs typeface="+mn-cs"/>
              </a:rPr>
              <a:t>eje X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Es la capacidad de anticiparse y adaptarse a las necesidades del mercado, por ejemplo: </a:t>
            </a:r>
            <a:r>
              <a:rPr lang="es-ES" sz="1200" b="0" i="0" kern="1200" dirty="0">
                <a:solidFill>
                  <a:schemeClr val="tx1"/>
                </a:solidFill>
                <a:effectLst/>
                <a:latin typeface="+mn-lt"/>
                <a:ea typeface="+mn-ea"/>
                <a:cs typeface="+mn-cs"/>
              </a:rPr>
              <a:t>características de un producto en específico que posee un proveedor y que obligue a los demás a reaccionar para mantenerse al ritmo, un ejemplo de esto podría ser Snapchat y Facebook.</a:t>
            </a:r>
            <a:endParaRPr lang="es-PY" sz="1200" b="0" i="0" kern="1200" dirty="0">
              <a:solidFill>
                <a:schemeClr val="tx1"/>
              </a:solidFill>
              <a:effectLst/>
              <a:latin typeface="+mn-lt"/>
              <a:ea typeface="+mn-ea"/>
              <a:cs typeface="+mn-cs"/>
            </a:endParaRPr>
          </a:p>
          <a:p>
            <a:endParaRPr lang="es-PY" noProof="0" dirty="0"/>
          </a:p>
          <a:p>
            <a:r>
              <a:rPr lang="es-PY" sz="1200" b="0" i="0" kern="1200" dirty="0">
                <a:solidFill>
                  <a:schemeClr val="tx1"/>
                </a:solidFill>
                <a:effectLst/>
                <a:latin typeface="+mn-lt"/>
                <a:ea typeface="+mn-ea"/>
                <a:cs typeface="+mn-cs"/>
              </a:rPr>
              <a:t>Existen varias maneras de medir la integridad de la visión, u</a:t>
            </a:r>
            <a:r>
              <a:rPr lang="es-PY" noProof="0" dirty="0"/>
              <a:t>na de ellas </a:t>
            </a:r>
            <a:r>
              <a:rPr lang="es-PY" sz="1200" b="0" i="0" kern="1200" noProof="0" dirty="0">
                <a:solidFill>
                  <a:schemeClr val="tx1"/>
                </a:solidFill>
                <a:effectLst/>
                <a:latin typeface="+mn-lt"/>
                <a:ea typeface="+mn-ea"/>
                <a:cs typeface="+mn-cs"/>
              </a:rPr>
              <a:t>es la capacidad de entender las necesidades de los clientes, establecer estrategias de marketing, estrategias de ventas, innovaciones o sea hacer que tus productos se destaquen antes los demás y trabajar para que en el futuro se mantenga en esa posición pero sin la capacidad de ejecutar no llegaríamos a ser competitivos.</a:t>
            </a:r>
          </a:p>
          <a:p>
            <a:endParaRPr lang="es-PY" sz="1200" b="0" i="0" kern="1200" noProof="0" dirty="0">
              <a:solidFill>
                <a:schemeClr val="tx1"/>
              </a:solidFill>
              <a:effectLst/>
              <a:latin typeface="+mn-lt"/>
              <a:ea typeface="+mn-ea"/>
              <a:cs typeface="+mn-cs"/>
            </a:endParaRPr>
          </a:p>
          <a:p>
            <a:r>
              <a:rPr lang="es-PY" sz="1200" b="0" i="0" kern="1200" noProof="0" dirty="0">
                <a:solidFill>
                  <a:schemeClr val="tx1"/>
                </a:solidFill>
                <a:effectLst/>
                <a:latin typeface="+mn-lt"/>
                <a:ea typeface="+mn-ea"/>
                <a:cs typeface="+mn-cs"/>
              </a:rPr>
              <a:t>40s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3086528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u="none" strike="noStrike" kern="1200" dirty="0" err="1">
                <a:solidFill>
                  <a:schemeClr val="tx1"/>
                </a:solidFill>
                <a:effectLst/>
                <a:latin typeface="+mn-lt"/>
                <a:ea typeface="+mn-ea"/>
                <a:cs typeface="+mn-cs"/>
              </a:rPr>
              <a:t>Qué</a:t>
            </a:r>
            <a:r>
              <a:rPr lang="en-US" sz="1200" b="1" i="1" u="none" strike="noStrike" kern="1200" dirty="0">
                <a:solidFill>
                  <a:schemeClr val="tx1"/>
                </a:solidFill>
                <a:effectLst/>
                <a:latin typeface="+mn-lt"/>
                <a:ea typeface="+mn-ea"/>
                <a:cs typeface="+mn-cs"/>
              </a:rPr>
              <a:t> </a:t>
            </a:r>
            <a:r>
              <a:rPr lang="en-US" sz="1200" b="1" i="1" u="none" strike="noStrike" kern="1200" dirty="0" err="1">
                <a:solidFill>
                  <a:schemeClr val="tx1"/>
                </a:solidFill>
                <a:effectLst/>
                <a:latin typeface="+mn-lt"/>
                <a:ea typeface="+mn-ea"/>
                <a:cs typeface="+mn-cs"/>
              </a:rPr>
              <a:t>es</a:t>
            </a:r>
            <a:r>
              <a:rPr lang="en-US" sz="1200" b="1" i="1" u="none" strike="noStrike" kern="1200" dirty="0">
                <a:solidFill>
                  <a:schemeClr val="tx1"/>
                </a:solidFill>
                <a:effectLst/>
                <a:latin typeface="+mn-lt"/>
                <a:ea typeface="+mn-ea"/>
                <a:cs typeface="+mn-cs"/>
              </a:rPr>
              <a:t> la </a:t>
            </a:r>
            <a:r>
              <a:rPr lang="en-US" sz="1200" b="1" i="1" u="none" strike="noStrike" kern="1200" dirty="0" err="1">
                <a:solidFill>
                  <a:schemeClr val="tx1"/>
                </a:solidFill>
                <a:effectLst/>
                <a:latin typeface="+mn-lt"/>
                <a:ea typeface="+mn-ea"/>
                <a:cs typeface="+mn-cs"/>
              </a:rPr>
              <a:t>capacidad</a:t>
            </a:r>
            <a:r>
              <a:rPr lang="en-US" sz="1200" b="1" i="1" u="none" strike="noStrike" kern="1200" dirty="0">
                <a:solidFill>
                  <a:schemeClr val="tx1"/>
                </a:solidFill>
                <a:effectLst/>
                <a:latin typeface="+mn-lt"/>
                <a:ea typeface="+mn-ea"/>
                <a:cs typeface="+mn-cs"/>
              </a:rPr>
              <a:t> para </a:t>
            </a:r>
            <a:r>
              <a:rPr lang="en-US" sz="1200" b="1" i="1" u="none" strike="noStrike" kern="1200" dirty="0" err="1">
                <a:solidFill>
                  <a:schemeClr val="tx1"/>
                </a:solidFill>
                <a:effectLst/>
                <a:latin typeface="+mn-lt"/>
                <a:ea typeface="+mn-ea"/>
                <a:cs typeface="+mn-cs"/>
              </a:rPr>
              <a:t>Ejecutar</a:t>
            </a:r>
            <a:r>
              <a:rPr lang="en-US" sz="1200" b="1" i="1" u="none" strike="noStrike" kern="1200" dirty="0">
                <a:solidFill>
                  <a:schemeClr val="tx1"/>
                </a:solidFill>
                <a:effectLst/>
                <a:latin typeface="+mn-lt"/>
                <a:ea typeface="+mn-ea"/>
                <a:cs typeface="+mn-cs"/>
              </a:rPr>
              <a:t> o el </a:t>
            </a:r>
            <a:r>
              <a:rPr lang="en-US" sz="1200" b="1" i="1" u="none" strike="noStrike" kern="1200" dirty="0" err="1">
                <a:solidFill>
                  <a:schemeClr val="tx1"/>
                </a:solidFill>
                <a:effectLst/>
                <a:latin typeface="+mn-lt"/>
                <a:ea typeface="+mn-ea"/>
                <a:cs typeface="+mn-cs"/>
              </a:rPr>
              <a:t>eje</a:t>
            </a:r>
            <a:r>
              <a:rPr lang="en-US" sz="1200" b="1" i="1" u="none" strike="noStrike" kern="1200" dirty="0">
                <a:solidFill>
                  <a:schemeClr val="tx1"/>
                </a:solidFill>
                <a:effectLst/>
                <a:latin typeface="+mn-lt"/>
                <a:ea typeface="+mn-ea"/>
                <a:cs typeface="+mn-cs"/>
              </a:rPr>
              <a:t> 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Es llevar a cabo una visión con un alto nivel de eficiencia. Uno puede tener muchas ideas pero al final nunca las aplica o las aplica con poca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Existen varias maneras de medir la capacidad para ejecutar de una empresa.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Una de ellas por ejemplo es que los productos o servicios básicos ofrecidos por la misma deben ser lo suficientemente buenos para competir y satisfacer las necesidades del mercado.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Las capacidades del proveedor en las actividades de las pre-ventas, estas pueden ser fijar un precio, negociar una compra entre otras.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La capacidad de respuesta al mercado ya que los competidores actúan, las necesidades de los clientes evolucionan y la dinámica del mercado cambia y aún así debemos ser flexibles y lograr ser exitosos.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Claridad, calidad y creatividad para promover la marca y así influenciar el mercado con una identidad positiva del producto.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Que la experiencia de los clientes al recibir soporte sea óptima ya que esto suele acarrear ineficiencias ya sea por la demora o la calidad en la atención causando la frustración de algunos clientes.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60s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265910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CUADRANTES: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1" i="0" dirty="0">
                <a:solidFill>
                  <a:srgbClr val="333333"/>
                </a:solidFill>
                <a:effectLst/>
                <a:latin typeface="Georgia" panose="02040502050405020303" pitchFamily="18" charset="0"/>
              </a:rPr>
              <a:t>Jugadores de nichos (niche </a:t>
            </a:r>
            <a:r>
              <a:rPr lang="es-ES" b="1" i="0" dirty="0" err="1">
                <a:solidFill>
                  <a:srgbClr val="333333"/>
                </a:solidFill>
                <a:effectLst/>
                <a:latin typeface="Georgia" panose="02040502050405020303" pitchFamily="18" charset="0"/>
              </a:rPr>
              <a:t>players</a:t>
            </a:r>
            <a:r>
              <a:rPr lang="es-ES" b="1" i="0" dirty="0">
                <a:solidFill>
                  <a:srgbClr val="333333"/>
                </a:solidFill>
                <a:effectLst/>
                <a:latin typeface="Georgia" panose="02040502050405020303" pitchFamily="18" charset="0"/>
              </a:rPr>
              <a:t>): </a:t>
            </a:r>
            <a:r>
              <a:rPr lang="es-ES" sz="1200" b="0" i="0" kern="1200" dirty="0">
                <a:solidFill>
                  <a:srgbClr val="333333"/>
                </a:solidFill>
                <a:effectLst/>
                <a:latin typeface="Georgia" panose="02040502050405020303" pitchFamily="18" charset="0"/>
                <a:ea typeface="+mn-ea"/>
                <a:cs typeface="+mn-cs"/>
              </a:rPr>
              <a:t>son proveedores </a:t>
            </a:r>
            <a:r>
              <a:rPr lang="es-ES" b="0" i="0" dirty="0">
                <a:solidFill>
                  <a:srgbClr val="333333"/>
                </a:solidFill>
                <a:effectLst/>
                <a:latin typeface="Georgia" panose="02040502050405020303" pitchFamily="18" charset="0"/>
              </a:rPr>
              <a:t>enfocados a determinadas áreas de las tecnologías, sin disponer de una suite completa. Esto podría ser porque ellos se centran en funcionalidades específicas o en las necesidades de un región en particular o porque ellos están recientemente en el mercado.</a:t>
            </a:r>
          </a:p>
          <a:p>
            <a:endParaRPr lang="es-PY" sz="1200" b="0" i="0" kern="1200" dirty="0">
              <a:solidFill>
                <a:schemeClr val="tx1"/>
              </a:solidFill>
              <a:effectLst/>
              <a:latin typeface="+mn-lt"/>
              <a:ea typeface="+mn-ea"/>
              <a:cs typeface="+mn-cs"/>
            </a:endParaRPr>
          </a:p>
          <a:p>
            <a:r>
              <a:rPr lang="es-PY" sz="1200" b="0" i="0" kern="1200" dirty="0">
                <a:solidFill>
                  <a:schemeClr val="tx1"/>
                </a:solidFill>
                <a:effectLst/>
                <a:latin typeface="+mn-lt"/>
                <a:ea typeface="+mn-ea"/>
                <a:cs typeface="+mn-cs"/>
              </a:rPr>
              <a:t>Un proveedor de nicho podría ser una buena elección ya que generalmente estos tienden a adaptarse a tus necesidades pero a largo plazo esta selección podría ser riesgosa ya que estos no se mueven al ritmo del mercado.</a:t>
            </a: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 30s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15</a:t>
            </a:fld>
            <a:endParaRPr lang="es-PY"/>
          </a:p>
        </p:txBody>
      </p:sp>
    </p:spTree>
    <p:extLst>
      <p:ext uri="{BB962C8B-B14F-4D97-AF65-F5344CB8AC3E}">
        <p14:creationId xmlns:p14="http://schemas.microsoft.com/office/powerpoint/2010/main" val="976128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1" i="0" dirty="0">
                <a:solidFill>
                  <a:srgbClr val="333333"/>
                </a:solidFill>
                <a:effectLst/>
                <a:latin typeface="Georgia" panose="02040502050405020303" pitchFamily="18" charset="0"/>
              </a:rPr>
              <a:t>Visionarios -&gt; </a:t>
            </a:r>
            <a:r>
              <a:rPr lang="es-ES" b="0" i="0" dirty="0">
                <a:solidFill>
                  <a:srgbClr val="333333"/>
                </a:solidFill>
                <a:effectLst/>
                <a:latin typeface="Georgia" panose="02040502050405020303" pitchFamily="18" charset="0"/>
              </a:rPr>
              <a:t>entienden dónde va el mercado o tienen una visión para cambiar las reglas del mercado, pero todavía no ejecutan bien.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Encajan en la categoría de mayor riesgo o mayor recompensa. Apostar en un proveedor visionario podría traer grandes beneficios en el mejor de los casos como por ejemplo el que aposto por </a:t>
            </a:r>
            <a:r>
              <a:rPr lang="es-ES" b="0" i="0" dirty="0" err="1">
                <a:solidFill>
                  <a:srgbClr val="333333"/>
                </a:solidFill>
                <a:effectLst/>
                <a:latin typeface="Georgia" panose="02040502050405020303" pitchFamily="18" charset="0"/>
              </a:rPr>
              <a:t>tableau</a:t>
            </a:r>
            <a:r>
              <a:rPr lang="es-ES" b="0" i="0" dirty="0">
                <a:solidFill>
                  <a:srgbClr val="333333"/>
                </a:solidFill>
                <a:effectLst/>
                <a:latin typeface="Georgia" panose="02040502050405020303" pitchFamily="18" charset="0"/>
              </a:rPr>
              <a:t> al inicio. A menudo introducen nuevas tecnologías, servicios o modelos de negocio, pero tal vez necesiten fortalecer su situación financiera, la atención al cliente,  los canales de ventas y distribución, en otras palabras,  necesitan invertir más en la capacidad de ejecución.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Otro ejemplo que podemos dar de una organización visionaria es tesla </a:t>
            </a:r>
            <a:r>
              <a:rPr lang="es-ES" b="0" i="0" dirty="0" err="1">
                <a:solidFill>
                  <a:srgbClr val="333333"/>
                </a:solidFill>
                <a:effectLst/>
                <a:latin typeface="Georgia" panose="02040502050405020303" pitchFamily="18" charset="0"/>
              </a:rPr>
              <a:t>motors</a:t>
            </a:r>
            <a:r>
              <a:rPr lang="es-ES" b="0" i="0" dirty="0">
                <a:solidFill>
                  <a:srgbClr val="333333"/>
                </a:solidFill>
                <a:effectLst/>
                <a:latin typeface="Georgia" panose="02040502050405020303" pitchFamily="18" charset="0"/>
              </a:rPr>
              <a:t>, que está sobrevaluada en el mercado, aunque Ford y general </a:t>
            </a:r>
            <a:r>
              <a:rPr lang="es-ES" b="0" i="0" dirty="0" err="1">
                <a:solidFill>
                  <a:srgbClr val="333333"/>
                </a:solidFill>
                <a:effectLst/>
                <a:latin typeface="Georgia" panose="02040502050405020303" pitchFamily="18" charset="0"/>
              </a:rPr>
              <a:t>motors</a:t>
            </a:r>
            <a:r>
              <a:rPr lang="es-ES" b="0" i="0" dirty="0">
                <a:solidFill>
                  <a:srgbClr val="333333"/>
                </a:solidFill>
                <a:effectLst/>
                <a:latin typeface="Georgia" panose="02040502050405020303" pitchFamily="18" charset="0"/>
              </a:rPr>
              <a:t> venda a millones de autos a mas que tesla, esta se encuentra mejor ubicada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30 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16</a:t>
            </a:fld>
            <a:endParaRPr lang="es-PY"/>
          </a:p>
        </p:txBody>
      </p:sp>
    </p:spTree>
    <p:extLst>
      <p:ext uri="{BB962C8B-B14F-4D97-AF65-F5344CB8AC3E}">
        <p14:creationId xmlns:p14="http://schemas.microsoft.com/office/powerpoint/2010/main" val="4186608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1" i="0" dirty="0">
                <a:solidFill>
                  <a:srgbClr val="333333"/>
                </a:solidFill>
                <a:effectLst/>
                <a:latin typeface="Georgia" panose="02040502050405020303" pitchFamily="18" charset="0"/>
              </a:rPr>
              <a:t>aspirantes -&gt;</a:t>
            </a:r>
            <a:r>
              <a:rPr lang="es-ES" b="0" i="0" dirty="0">
                <a:solidFill>
                  <a:srgbClr val="333333"/>
                </a:solidFill>
                <a:effectLst/>
                <a:latin typeface="Georgia" panose="02040502050405020303" pitchFamily="18" charset="0"/>
              </a:rPr>
              <a:t>ejecutan bien hoy o pueden dominar un segmento grande, pero no demuestran una comprensión de la dirección del mercado.</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Algunos proveedores prefieren estar en esta posición de aspirantes ya que tienen miedo de crecer porque podrían perder sus clientes por temor a no atenderlos correctamente al adquirir mas responsabilidades.</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None/>
            </a:pPr>
            <a:r>
              <a:rPr lang="es-ES" b="0" i="0" dirty="0">
                <a:solidFill>
                  <a:srgbClr val="333333"/>
                </a:solidFill>
                <a:effectLst/>
                <a:latin typeface="Georgia" panose="02040502050405020303" pitchFamily="18" charset="0"/>
              </a:rPr>
              <a:t>Aunque los aspirantes generalmente tiene un tamaño significativo con recursos financieros bien establecidos, pero por falta de visión, innovación o un entendimiento de las necesidades del mercado, estos no llegan a la </a:t>
            </a:r>
          </a:p>
          <a:p>
            <a:pPr algn="l">
              <a:buFont typeface="Arial" panose="020B0604020202020204" pitchFamily="34" charset="0"/>
              <a:buNone/>
            </a:pPr>
            <a:r>
              <a:rPr lang="es-ES" b="0" i="0" dirty="0">
                <a:solidFill>
                  <a:srgbClr val="333333"/>
                </a:solidFill>
                <a:effectLst/>
                <a:latin typeface="Georgia" panose="02040502050405020303" pitchFamily="18" charset="0"/>
              </a:rPr>
              <a:t>categoría de “líderes”.</a:t>
            </a:r>
          </a:p>
          <a:p>
            <a:pPr algn="l">
              <a:buFont typeface="Arial" panose="020B0604020202020204" pitchFamily="34" charset="0"/>
              <a:buNone/>
            </a:pPr>
            <a:endParaRPr lang="es-ES" b="0" i="0" dirty="0">
              <a:solidFill>
                <a:srgbClr val="333333"/>
              </a:solidFill>
              <a:effectLst/>
              <a:latin typeface="Georgia" panose="02040502050405020303" pitchFamily="18" charset="0"/>
            </a:endParaRPr>
          </a:p>
          <a:p>
            <a:pPr algn="l">
              <a:buFont typeface="Arial" panose="020B0604020202020204" pitchFamily="34" charset="0"/>
              <a:buNone/>
            </a:pPr>
            <a:r>
              <a:rPr lang="es-ES" b="0" i="0" dirty="0">
                <a:solidFill>
                  <a:srgbClr val="333333"/>
                </a:solidFill>
                <a:effectLst/>
                <a:latin typeface="Georgia" panose="02040502050405020303" pitchFamily="18" charset="0"/>
              </a:rPr>
              <a:t>30s.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17</a:t>
            </a:fld>
            <a:endParaRPr lang="es-PY"/>
          </a:p>
        </p:txBody>
      </p:sp>
    </p:spTree>
    <p:extLst>
      <p:ext uri="{BB962C8B-B14F-4D97-AF65-F5344CB8AC3E}">
        <p14:creationId xmlns:p14="http://schemas.microsoft.com/office/powerpoint/2010/main" val="4156579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algn="l">
              <a:buFont typeface="Arial" panose="020B0604020202020204" pitchFamily="34" charset="0"/>
              <a:buChar char="•"/>
            </a:pPr>
            <a:r>
              <a:rPr lang="es-ES" b="1" i="0" dirty="0">
                <a:solidFill>
                  <a:srgbClr val="333333"/>
                </a:solidFill>
                <a:effectLst/>
                <a:latin typeface="Georgia" panose="02040502050405020303" pitchFamily="18" charset="0"/>
              </a:rPr>
              <a:t>Líderes </a:t>
            </a:r>
            <a:r>
              <a:rPr lang="en-US" b="1"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además están bien posicionados para el mañana. </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Demuestran la visión necesaria para mantener su posición en el mercado a medida que estos evolucionan.</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A diferencia de los demás, los líderes suelen poseer una gran base de clientes satisfechos y disfrutan de una alta visibilidad del mercado. Su tamaño y su fortaleza financiera les permiten seguir siendo viables en una economía desafiante.</a:t>
            </a:r>
            <a:endParaRPr lang="es-ES" sz="1200" b="0" i="0" kern="1200" dirty="0">
              <a:solidFill>
                <a:srgbClr val="333333"/>
              </a:solidFill>
              <a:effectLst/>
              <a:latin typeface="Georgia" panose="02040502050405020303" pitchFamily="18" charset="0"/>
              <a:ea typeface="+mn-ea"/>
              <a:cs typeface="+mn-cs"/>
            </a:endParaRPr>
          </a:p>
          <a:p>
            <a:pPr algn="l">
              <a:buFont typeface="Arial" panose="020B0604020202020204" pitchFamily="34" charset="0"/>
              <a:buChar char="•"/>
            </a:pPr>
            <a:endParaRPr lang="es-ES" sz="1200" b="0" i="0" kern="1200" dirty="0">
              <a:solidFill>
                <a:srgbClr val="333333"/>
              </a:solidFill>
              <a:effectLst/>
              <a:latin typeface="Georgia" panose="02040502050405020303" pitchFamily="18" charset="0"/>
              <a:ea typeface="+mn-ea"/>
              <a:cs typeface="+mn-cs"/>
            </a:endParaRP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20s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18</a:t>
            </a:fld>
            <a:endParaRPr lang="es-PY"/>
          </a:p>
        </p:txBody>
      </p:sp>
    </p:spTree>
    <p:extLst>
      <p:ext uri="{BB962C8B-B14F-4D97-AF65-F5344CB8AC3E}">
        <p14:creationId xmlns:p14="http://schemas.microsoft.com/office/powerpoint/2010/main" val="2168332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Aquí tenemos un ejemplo del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dónde se presentan a proveedores de tecnologías de BI y data Discovery.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fue ubicado como líder durante 5 años consecutivos desde 2013 hasta el último informe que data de febrero 2017. Esta imagen pertenece al informe del año 2015, dónde vemos 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como líder mejor ubicado. </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19</a:t>
            </a:fld>
            <a:endParaRPr lang="es-PY"/>
          </a:p>
        </p:txBody>
      </p:sp>
    </p:spTree>
    <p:extLst>
      <p:ext uri="{BB962C8B-B14F-4D97-AF65-F5344CB8AC3E}">
        <p14:creationId xmlns:p14="http://schemas.microsoft.com/office/powerpoint/2010/main" val="3348925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dirty="0">
                <a:solidFill>
                  <a:schemeClr val="tx1"/>
                </a:solidFill>
                <a:effectLst/>
                <a:latin typeface="+mn-lt"/>
                <a:ea typeface="+mn-ea"/>
                <a:cs typeface="+mn-cs"/>
              </a:rPr>
              <a:t>Muy buenas tardes </a:t>
            </a:r>
            <a:r>
              <a:rPr lang="es-PY" dirty="0"/>
              <a:t>somos alumnos de la carrera de análisis de sistemas, mi compañero Iván Ariel Cáceres y quién les habla Ariel Landaida,  </a:t>
            </a:r>
            <a:r>
              <a:rPr lang="es-ES" sz="1200" b="0" i="0" kern="1200" dirty="0">
                <a:solidFill>
                  <a:schemeClr val="tx1"/>
                </a:solidFill>
                <a:effectLst/>
                <a:latin typeface="+mn-lt"/>
                <a:ea typeface="+mn-ea"/>
                <a:cs typeface="+mn-cs"/>
              </a:rPr>
              <a:t>estamos complacidos de compartir con ustedes este tema, que nos interesa desde hace mucho tiempo, la cual trata </a:t>
            </a:r>
            <a:r>
              <a:rPr lang="es-PY" dirty="0"/>
              <a:t>sobre Business </a:t>
            </a:r>
            <a:r>
              <a:rPr lang="es-PY" dirty="0" err="1"/>
              <a:t>Intelligence</a:t>
            </a:r>
            <a:r>
              <a:rPr lang="es-PY" dirty="0"/>
              <a:t> y específicamente su aplicación utilizando técnicas de Data Discovery a datos del Paraguay.</a:t>
            </a:r>
          </a:p>
          <a:p>
            <a:endParaRPr lang="es-PY" dirty="0"/>
          </a:p>
          <a:p>
            <a:r>
              <a:rPr lang="es-PY" dirty="0"/>
              <a:t>22 segundos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a:t>
            </a:fld>
            <a:endParaRPr lang="en-US"/>
          </a:p>
        </p:txBody>
      </p:sp>
    </p:spTree>
    <p:extLst>
      <p:ext uri="{BB962C8B-B14F-4D97-AF65-F5344CB8AC3E}">
        <p14:creationId xmlns:p14="http://schemas.microsoft.com/office/powerpoint/2010/main" val="31479110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En esta imagen perteneciente al año 2016 vemos que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ha disminuido su capacidad de ejecución pero ha incrementado su visión.</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Como decíamos ,implementar nuevas ideas implica reestructurar la organización en varios aspectos hasta que volvamos al nivel deseado de ejecución.</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20</a:t>
            </a:fld>
            <a:endParaRPr lang="es-PY"/>
          </a:p>
        </p:txBody>
      </p:sp>
    </p:spTree>
    <p:extLst>
      <p:ext uri="{BB962C8B-B14F-4D97-AF65-F5344CB8AC3E}">
        <p14:creationId xmlns:p14="http://schemas.microsoft.com/office/powerpoint/2010/main" val="25927276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Y por último el informe más reciente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donde vemos que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nuevamente es líder y ha incrementado tanto su capacidad de ejecución como la visión.</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45s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21</a:t>
            </a:fld>
            <a:endParaRPr lang="es-PY"/>
          </a:p>
        </p:txBody>
      </p:sp>
    </p:spTree>
    <p:extLst>
      <p:ext uri="{BB962C8B-B14F-4D97-AF65-F5344CB8AC3E}">
        <p14:creationId xmlns:p14="http://schemas.microsoft.com/office/powerpoint/2010/main" val="2483179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Incluso sin mucho conocimiento técnico pueden analizar esos datos a través de nuestra interfaz de arrastrar y soltar. Cualquier persona puede hacer preguntas a sus datos y contestarlas a una gran velocidad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y comunica ideas complejas de manera sencilla.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Qué mas podemos decir para recalcar que es utilizable por cualquier persona?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mencionó muchas cualidades pero también podemos enfatizar que para consumir información desde la base de datos no es necesario crear ni siquiera una consulta SQL, ya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realiza esta tarea por nosotros, a no ser que optemos por construirlas nosotros mismos, que también es posible.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b="0" i="0" kern="1200" dirty="0">
                <a:solidFill>
                  <a:schemeClr val="tx1"/>
                </a:solidFill>
                <a:effectLst/>
                <a:latin typeface="+mn-lt"/>
                <a:ea typeface="+mn-ea"/>
                <a:cs typeface="+mn-cs"/>
              </a:rPr>
              <a:t>60s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22</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En esta imagen queremos enfatizar que </a:t>
            </a:r>
            <a:r>
              <a:rPr lang="es-PY" dirty="0" err="1"/>
              <a:t>tableau</a:t>
            </a:r>
            <a:r>
              <a:rPr lang="es-PY" dirty="0"/>
              <a:t>, como muchas otras aplicaciones modernas es </a:t>
            </a:r>
            <a:r>
              <a:rPr lang="es-PY" dirty="0" err="1"/>
              <a:t>multi</a:t>
            </a:r>
            <a:r>
              <a:rPr lang="es-PY" dirty="0"/>
              <a:t> plataforma y accesible desde cualquier dispositivo con acceso a internet.</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23</a:t>
            </a:fld>
            <a:endParaRPr lang="en-US"/>
          </a:p>
        </p:txBody>
      </p:sp>
    </p:spTree>
    <p:extLst>
      <p:ext uri="{BB962C8B-B14F-4D97-AF65-F5344CB8AC3E}">
        <p14:creationId xmlns:p14="http://schemas.microsoft.com/office/powerpoint/2010/main" val="3694513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También los </a:t>
            </a:r>
            <a:r>
              <a:rPr lang="es-PY" dirty="0" err="1"/>
              <a:t>dashboards</a:t>
            </a:r>
            <a:r>
              <a:rPr lang="es-PY" dirty="0"/>
              <a:t> generados se pueden agregar a cualquier aplicación ya existente en las organizaciones.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24</a:t>
            </a:fld>
            <a:endParaRPr lang="en-US"/>
          </a:p>
        </p:txBody>
      </p:sp>
    </p:spTree>
    <p:extLst>
      <p:ext uri="{BB962C8B-B14F-4D97-AF65-F5344CB8AC3E}">
        <p14:creationId xmlns:p14="http://schemas.microsoft.com/office/powerpoint/2010/main" val="1397114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Como mencionó </a:t>
            </a:r>
            <a:r>
              <a:rPr lang="es-PY" dirty="0" err="1"/>
              <a:t>Garnter</a:t>
            </a:r>
            <a:r>
              <a:rPr lang="es-PY" dirty="0"/>
              <a:t>, </a:t>
            </a:r>
            <a:r>
              <a:rPr lang="es-PY" dirty="0" err="1"/>
              <a:t>tableau</a:t>
            </a:r>
            <a:r>
              <a:rPr lang="es-PY" dirty="0"/>
              <a:t> puede conectarse a casi cualquier fuente de datos, ya sean relacionales o no relacionales, estructuradas o no estructuradas. Por ejemplo, uno puede extraer datos de Facebook que no están almacenados en una base de datos tradicional y analizarlos en </a:t>
            </a:r>
            <a:r>
              <a:rPr lang="es-PY" dirty="0" err="1"/>
              <a:t>tableau</a:t>
            </a:r>
            <a:r>
              <a:rPr lang="es-PY" dirty="0"/>
              <a:t>.</a:t>
            </a:r>
          </a:p>
          <a:p>
            <a:endParaRPr lang="es-PY" dirty="0"/>
          </a:p>
          <a:p>
            <a:r>
              <a:rPr lang="es-PY" dirty="0"/>
              <a:t>30s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25</a:t>
            </a:fld>
            <a:endParaRPr lang="en-US"/>
          </a:p>
        </p:txBody>
      </p:sp>
    </p:spTree>
    <p:extLst>
      <p:ext uri="{BB962C8B-B14F-4D97-AF65-F5344CB8AC3E}">
        <p14:creationId xmlns:p14="http://schemas.microsoft.com/office/powerpoint/2010/main" val="1703919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 información es considerada como uno de los recursos más importantes en una organización y en base a esta se puede obtener conocimiento que podría ayudar a lograr mayores beneficios.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Actualmente una gran parte de las organizaciones no logran comprender en su totalidad los datos que generan. Al no aprovechar a lo máximo esos datos se desperdician nuevas oportunidades, lo cual podría impactar negativamente en la organización.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estos datos son del periodo 2000 al 2014. Estos datos fueron solicitados formalmente a la institución por medio de la Facultad de Ciencias y Tecnología de esta Universidad.</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316635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0000"/>
              </a:lnSpc>
            </a:pPr>
            <a:r>
              <a:rPr lang="es-ES" sz="1200" dirty="0">
                <a:solidFill>
                  <a:srgbClr val="000000"/>
                </a:solidFill>
                <a:latin typeface="+mn-lt"/>
                <a:ea typeface="+mn-ea"/>
              </a:rPr>
              <a:t>En este </a:t>
            </a:r>
            <a:r>
              <a:rPr lang="es-ES" sz="1200" dirty="0" err="1">
                <a:solidFill>
                  <a:srgbClr val="000000"/>
                </a:solidFill>
                <a:latin typeface="+mn-lt"/>
                <a:ea typeface="+mn-ea"/>
              </a:rPr>
              <a:t>dashboard</a:t>
            </a:r>
            <a:r>
              <a:rPr lang="es-ES" sz="1200" dirty="0">
                <a:solidFill>
                  <a:srgbClr val="000000"/>
                </a:solidFill>
                <a:latin typeface="+mn-lt"/>
                <a:ea typeface="+mn-ea"/>
              </a:rPr>
              <a:t> se  presentan 3 gráficos comparativos, en el primero se realiza una comparación de la tasa de crecimiento de la población del Paraguay y de los clientes de la ANDE. Para esto se comparan las diferencias de valores entre un año y su año anterior. </a:t>
            </a:r>
            <a:endParaRPr lang="es-ES" dirty="0"/>
          </a:p>
          <a:p>
            <a:pPr>
              <a:lnSpc>
                <a:spcPct val="100000"/>
              </a:lnSpc>
            </a:pPr>
            <a:endParaRPr lang="es-ES" dirty="0"/>
          </a:p>
          <a:p>
            <a:pPr>
              <a:lnSpc>
                <a:spcPct val="100000"/>
              </a:lnSpc>
            </a:pPr>
            <a:r>
              <a:rPr lang="es-ES" sz="1200" dirty="0">
                <a:solidFill>
                  <a:srgbClr val="000000"/>
                </a:solidFill>
                <a:latin typeface="+mn-lt"/>
                <a:ea typeface="+mn-ea"/>
              </a:rPr>
              <a:t>En el primer gráfico de la </a:t>
            </a:r>
            <a:r>
              <a:rPr lang="es-ES" sz="1200" dirty="0" err="1">
                <a:solidFill>
                  <a:srgbClr val="000000"/>
                </a:solidFill>
                <a:latin typeface="+mn-lt"/>
                <a:ea typeface="+mn-ea"/>
              </a:rPr>
              <a:t>la</a:t>
            </a:r>
            <a:r>
              <a:rPr lang="es-ES" sz="1200" dirty="0">
                <a:solidFill>
                  <a:srgbClr val="000000"/>
                </a:solidFill>
                <a:latin typeface="+mn-lt"/>
                <a:ea typeface="+mn-ea"/>
              </a:rPr>
              <a:t> izquierda se realizan tres pronósticos, uno sobre la cantidad poblacional, otro sobre el consumo de energía eléctrica y por </a:t>
            </a:r>
            <a:r>
              <a:rPr lang="es-PY" sz="1200" dirty="0">
                <a:solidFill>
                  <a:srgbClr val="000000"/>
                </a:solidFill>
                <a:latin typeface="+mn-lt"/>
                <a:ea typeface="+mn-ea"/>
              </a:rPr>
              <a:t>último sobre </a:t>
            </a:r>
            <a:r>
              <a:rPr lang="es-ES" sz="1200" dirty="0">
                <a:solidFill>
                  <a:srgbClr val="000000"/>
                </a:solidFill>
                <a:latin typeface="+mn-lt"/>
                <a:ea typeface="+mn-ea"/>
              </a:rPr>
              <a:t>los clientes de la ANDE.</a:t>
            </a:r>
            <a:endParaRPr lang="es-ES" dirty="0"/>
          </a:p>
          <a:p>
            <a:pPr>
              <a:lnSpc>
                <a:spcPct val="100000"/>
              </a:lnSpc>
            </a:pPr>
            <a:endParaRPr lang="es-ES" dirty="0"/>
          </a:p>
          <a:p>
            <a:pPr>
              <a:lnSpc>
                <a:spcPct val="100000"/>
              </a:lnSpc>
            </a:pPr>
            <a:r>
              <a:rPr lang="es-ES" sz="1200" dirty="0">
                <a:solidFill>
                  <a:srgbClr val="000000"/>
                </a:solidFill>
                <a:latin typeface="+mn-lt"/>
                <a:ea typeface="+mn-ea"/>
              </a:rPr>
              <a:t>En el tercer y último gráfico se realiza una comparación de la tasa de crecimiento del importe facturado y la tasa de crecimiento de la energía consumida. </a:t>
            </a:r>
            <a:endParaRPr lang="es-ES" dirty="0"/>
          </a:p>
          <a:p>
            <a:pPr>
              <a:lnSpc>
                <a:spcPct val="100000"/>
              </a:lnSpc>
            </a:pPr>
            <a:endParaRPr lang="es-ES" dirty="0"/>
          </a:p>
          <a:p>
            <a:pPr>
              <a:lnSpc>
                <a:spcPct val="100000"/>
              </a:lnSpc>
            </a:pPr>
            <a:endParaRPr lang="es-E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466691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962648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la diferencia de la tasa de crecimientos de clientes entre el año 2001 y 2002 se ve que hay un crecimiento de tan solo 0.5%, pero gráficamente vemos que hay un decrecimiento alrededor del 4% Esto no quiere decir que hubo un decrecimiento de un año al otro sino que el crecimiento del año 2002 no fue tan bueno como el que hubo en comparación al año 2000 y 2001.</a:t>
            </a: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115817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Comenzaremos por dar una introducción de lo que es Inteligencia de Negocios y sus potenciales beneficios.</a:t>
            </a:r>
          </a:p>
          <a:p>
            <a:pPr rtl="0"/>
            <a:endParaRPr lang="es-ES" sz="1200" kern="1200" baseline="0" dirty="0">
              <a:solidFill>
                <a:schemeClr val="tx1"/>
              </a:solidFill>
              <a:latin typeface="+mn-lt"/>
              <a:ea typeface="+mn-ea"/>
              <a:cs typeface="+mn-cs"/>
            </a:endParaRPr>
          </a:p>
          <a:p>
            <a:pPr rtl="0"/>
            <a:r>
              <a:rPr lang="es-ES" sz="1200" kern="1200" baseline="0" dirty="0">
                <a:solidFill>
                  <a:schemeClr val="tx1"/>
                </a:solidFill>
                <a:latin typeface="+mn-lt"/>
                <a:ea typeface="+mn-ea"/>
                <a:cs typeface="+mn-cs"/>
              </a:rPr>
              <a:t>Luego mostraremos una comparación de las metodologías utilizadas en el BI tradicional y las metodologías de DATA Discovery utilizadas hoy en día y por qué esta última nos da valor agregado.</a:t>
            </a:r>
          </a:p>
          <a:p>
            <a:pPr rtl="0"/>
            <a:endParaRPr lang="es-ES" sz="1200" kern="1200" baseline="0" dirty="0">
              <a:solidFill>
                <a:schemeClr val="tx1"/>
              </a:solidFill>
              <a:latin typeface="+mn-lt"/>
              <a:ea typeface="+mn-ea"/>
              <a:cs typeface="+mn-cs"/>
            </a:endParaRPr>
          </a:p>
          <a:p>
            <a:pPr rtl="0"/>
            <a:r>
              <a:rPr lang="es-PY" sz="1200" baseline="0" dirty="0"/>
              <a:t>En secuencia hablaremos del software </a:t>
            </a:r>
            <a:r>
              <a:rPr lang="es-PY" sz="1200" baseline="0" dirty="0" err="1"/>
              <a:t>tableau</a:t>
            </a:r>
            <a:r>
              <a:rPr lang="es-PY" sz="1200" baseline="0" dirty="0"/>
              <a:t> y sus cualidades. </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mostrando algunos </a:t>
            </a:r>
            <a:r>
              <a:rPr lang="es-ES" sz="1200" kern="1200" baseline="0" dirty="0" err="1">
                <a:solidFill>
                  <a:schemeClr val="tx1"/>
                </a:solidFill>
                <a:latin typeface="+mn-lt"/>
                <a:ea typeface="+mn-ea"/>
                <a:cs typeface="+mn-cs"/>
              </a:rPr>
              <a:t>dashboards</a:t>
            </a:r>
            <a:r>
              <a:rPr lang="es-ES" sz="1200" kern="1200" baseline="0" dirty="0">
                <a:solidFill>
                  <a:schemeClr val="tx1"/>
                </a:solidFill>
                <a:latin typeface="+mn-lt"/>
                <a:ea typeface="+mn-ea"/>
                <a:cs typeface="+mn-cs"/>
              </a:rPr>
              <a:t> que se construyeron en base a datos de la ANDE y como un plus </a:t>
            </a:r>
            <a:r>
              <a:rPr lang="es-ES" sz="1200" kern="1200" baseline="0" dirty="0" err="1">
                <a:solidFill>
                  <a:schemeClr val="tx1"/>
                </a:solidFill>
                <a:latin typeface="+mn-lt"/>
                <a:ea typeface="+mn-ea"/>
                <a:cs typeface="+mn-cs"/>
              </a:rPr>
              <a:t>dashboards</a:t>
            </a:r>
            <a:r>
              <a:rPr lang="es-ES" sz="1200" kern="1200" baseline="0" dirty="0">
                <a:solidFill>
                  <a:schemeClr val="tx1"/>
                </a:solidFill>
                <a:latin typeface="+mn-lt"/>
                <a:ea typeface="+mn-ea"/>
                <a:cs typeface="+mn-cs"/>
              </a:rPr>
              <a:t>  que demuestran lo sencillo que es cruzar datos de dos instituciones en esta caso de la Dirección General </a:t>
            </a:r>
            <a:r>
              <a:rPr lang="es-ES" sz="1200" kern="1200" baseline="0" dirty="0" err="1">
                <a:solidFill>
                  <a:schemeClr val="tx1"/>
                </a:solidFill>
                <a:latin typeface="+mn-lt"/>
                <a:ea typeface="+mn-ea"/>
                <a:cs typeface="+mn-cs"/>
              </a:rPr>
              <a:t>Estadisticas</a:t>
            </a:r>
            <a:r>
              <a:rPr lang="es-ES" sz="1200" kern="1200" baseline="0" dirty="0">
                <a:solidFill>
                  <a:schemeClr val="tx1"/>
                </a:solidFill>
                <a:latin typeface="+mn-lt"/>
                <a:ea typeface="+mn-ea"/>
                <a:cs typeface="+mn-cs"/>
              </a:rPr>
              <a:t> Encuestas Y Censo con la ANDE.</a:t>
            </a:r>
            <a:endParaRPr lang="es-PY" sz="1200" dirty="0"/>
          </a:p>
          <a:p>
            <a:endParaRPr lang="es-PY" dirty="0"/>
          </a:p>
          <a:p>
            <a:r>
              <a:rPr lang="es-PY" dirty="0"/>
              <a:t>4</a:t>
            </a:r>
            <a:r>
              <a:rPr lang="en-US" dirty="0"/>
              <a:t>2seg</a:t>
            </a:r>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211402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0000"/>
              </a:lnSpc>
            </a:pPr>
            <a:r>
              <a:rPr lang="es-ES" sz="1200" dirty="0">
                <a:solidFill>
                  <a:srgbClr val="000000"/>
                </a:solidFill>
                <a:latin typeface="+mn-lt"/>
                <a:ea typeface="+mn-ea"/>
              </a:rPr>
              <a:t>Si se fijan el crecimiento de la población entre el año 2001 y 2002 fue del 1.8%, de igual manera entre el año 2005 y 2006 de nuevo vemos un crecimiento del 1.7 %, lo que nos ayuda a entender el por qué el gráfico dibuja una línea casi recta.</a:t>
            </a:r>
            <a:endParaRPr lang="es-ES" dirty="0"/>
          </a:p>
          <a:p>
            <a:pPr>
              <a:lnSpc>
                <a:spcPct val="100000"/>
              </a:lnSpc>
            </a:pPr>
            <a:endParaRPr lang="es-ES" dirty="0"/>
          </a:p>
          <a:p>
            <a:pPr>
              <a:lnSpc>
                <a:spcPct val="100000"/>
              </a:lnSpc>
            </a:pPr>
            <a:r>
              <a:rPr lang="es-ES" sz="1200" dirty="0">
                <a:solidFill>
                  <a:srgbClr val="000000"/>
                </a:solidFill>
                <a:latin typeface="+mn-lt"/>
                <a:ea typeface="+mn-ea"/>
              </a:rPr>
              <a:t>Para concluir con este primer gráfico, podemos decir lo siguiente:</a:t>
            </a:r>
            <a:endParaRPr lang="es-ES" dirty="0"/>
          </a:p>
          <a:p>
            <a:pPr>
              <a:lnSpc>
                <a:spcPct val="100000"/>
              </a:lnSpc>
              <a:buFont typeface="Arial"/>
              <a:buChar char="•"/>
            </a:pPr>
            <a:r>
              <a:rPr lang="es-ES" sz="1200" dirty="0">
                <a:solidFill>
                  <a:srgbClr val="000000"/>
                </a:solidFill>
                <a:latin typeface="+mn-lt"/>
                <a:ea typeface="+mn-ea"/>
              </a:rPr>
              <a:t>Observando la tasa de crecimiento de la población, vemos que no hay mucha diferencia en porcentaje anual entre estos valores y por eso la línea es casi recta.</a:t>
            </a:r>
            <a:endParaRPr lang="es-ES" dirty="0"/>
          </a:p>
          <a:p>
            <a:pPr>
              <a:lnSpc>
                <a:spcPct val="100000"/>
              </a:lnSpc>
              <a:buFont typeface="Arial"/>
              <a:buChar char="•"/>
            </a:pPr>
            <a:r>
              <a:rPr lang="es-ES" sz="1200" dirty="0">
                <a:solidFill>
                  <a:srgbClr val="000000"/>
                </a:solidFill>
                <a:latin typeface="+mn-lt"/>
                <a:ea typeface="+mn-ea"/>
              </a:rPr>
              <a:t>Y si observamos la tasa de crecimiento de los clientes, nos damos cuenta que el comportamiento no es muy constante, a diferencia con el de la población.</a:t>
            </a:r>
            <a:endParaRPr lang="es-ES" dirty="0"/>
          </a:p>
          <a:p>
            <a:pPr>
              <a:lnSpc>
                <a:spcPct val="100000"/>
              </a:lnSpc>
            </a:pPr>
            <a:r>
              <a:rPr lang="es-ES" sz="1200" dirty="0">
                <a:solidFill>
                  <a:srgbClr val="000000"/>
                </a:solidFill>
                <a:latin typeface="+mn-lt"/>
                <a:ea typeface="+mn-ea"/>
              </a:rPr>
              <a:t>Este tipo de visualización nos podría ayudar a entender la relación entre el crecimiento de los clientes y el de la población.</a:t>
            </a:r>
            <a:endParaRPr lang="es-E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242373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a:latin typeface="Arial"/>
              </a:rPr>
              <a:t>Como mencionamos en el gráfico de la izquierda se realizan </a:t>
            </a:r>
            <a:r>
              <a:rPr lang="es-ES" sz="1200" dirty="0" err="1">
                <a:latin typeface="Arial"/>
              </a:rPr>
              <a:t>pronosticos</a:t>
            </a:r>
            <a:r>
              <a:rPr lang="es-ES" sz="1200" dirty="0">
                <a:latin typeface="Arial"/>
              </a:rPr>
              <a:t> del consumo de energía eléctrica, la cantidad de clientes y la cantidad de población.</a:t>
            </a:r>
          </a:p>
          <a:p>
            <a:endParaRPr lang="es-ES" sz="1200" dirty="0">
              <a:latin typeface="Arial"/>
            </a:endParaRPr>
          </a:p>
          <a:p>
            <a:r>
              <a:rPr lang="es-ES" sz="1200" dirty="0">
                <a:latin typeface="Arial"/>
              </a:rPr>
              <a:t>Podemos notar que existe una mayor</a:t>
            </a:r>
            <a:endParaRPr lang="es-ES" dirty="0"/>
          </a:p>
          <a:p>
            <a:r>
              <a:rPr lang="es-ES" sz="1200" dirty="0">
                <a:latin typeface="Arial"/>
              </a:rPr>
              <a:t>probabilidad que el consumo de electricidad aumente de forma considerable</a:t>
            </a:r>
            <a:endParaRPr lang="es-ES" dirty="0"/>
          </a:p>
          <a:p>
            <a:r>
              <a:rPr lang="es-ES" sz="1200" dirty="0">
                <a:latin typeface="Arial"/>
              </a:rPr>
              <a:t>hasta el 2020. Además, este aumento es mayor en proporción al aumento de la</a:t>
            </a:r>
            <a:endParaRPr lang="es-ES" dirty="0"/>
          </a:p>
          <a:p>
            <a:r>
              <a:rPr lang="es-ES" sz="1200" dirty="0">
                <a:latin typeface="Arial"/>
              </a:rPr>
              <a:t>población y a la cantidad de clientes.</a:t>
            </a:r>
            <a:endParaRPr lang="es-ES" dirty="0"/>
          </a:p>
          <a:p>
            <a:r>
              <a:rPr lang="es-ES" sz="1200" dirty="0">
                <a:latin typeface="Arial"/>
              </a:rPr>
              <a:t>Esto demuestra claramente que el consumo aumenta cada vez más, independientemente que</a:t>
            </a:r>
            <a:endParaRPr lang="es-ES" dirty="0"/>
          </a:p>
          <a:p>
            <a:r>
              <a:rPr lang="es-ES" sz="1200" dirty="0">
                <a:latin typeface="Arial"/>
              </a:rPr>
              <a:t>se de o no un aumento en la misma proporción de clientes o población. Esto puede ocurrir a causa</a:t>
            </a:r>
            <a:endParaRPr lang="es-ES" dirty="0"/>
          </a:p>
          <a:p>
            <a:r>
              <a:rPr lang="es-ES" sz="1200" dirty="0">
                <a:latin typeface="Arial"/>
              </a:rPr>
              <a:t>de varios factores, entre ellos, el aumento de dispositivos eléctricos en las residencias debido</a:t>
            </a:r>
            <a:endParaRPr lang="es-ES" dirty="0"/>
          </a:p>
          <a:p>
            <a:r>
              <a:rPr lang="es-ES" sz="1200" dirty="0">
                <a:latin typeface="Arial"/>
              </a:rPr>
              <a:t>al aumento en la capacidad adquisitiva de las personas o también se puede dar a causa de un</a:t>
            </a:r>
            <a:endParaRPr lang="es-ES" dirty="0"/>
          </a:p>
          <a:p>
            <a:r>
              <a:rPr lang="es-ES" sz="1200" dirty="0">
                <a:latin typeface="Arial"/>
              </a:rPr>
              <a:t>aumento en la cantidad de industrias.</a:t>
            </a:r>
            <a:endParaRPr lang="es-E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834347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a:latin typeface="Arial"/>
              </a:rPr>
              <a:t>Aquí mostramos el porcentaje del crecimiento anual de la facturación de la ANDE y consumo de energía eléctrica.</a:t>
            </a:r>
          </a:p>
          <a:p>
            <a:endParaRPr lang="es-ES" sz="1200" dirty="0">
              <a:latin typeface="Arial"/>
            </a:endParaRPr>
          </a:p>
          <a:p>
            <a:r>
              <a:rPr lang="es-ES" sz="1200" dirty="0">
                <a:latin typeface="Arial"/>
              </a:rPr>
              <a:t> Se puede observar que la facturación de la ANDE, en general es proporcional al </a:t>
            </a:r>
          </a:p>
          <a:p>
            <a:r>
              <a:rPr lang="es-ES" sz="1200" dirty="0">
                <a:latin typeface="Arial"/>
              </a:rPr>
              <a:t>consumo de energía el </a:t>
            </a:r>
            <a:r>
              <a:rPr lang="es-ES" sz="1200" dirty="0" err="1">
                <a:latin typeface="Arial"/>
              </a:rPr>
              <a:t>électrica</a:t>
            </a:r>
            <a:r>
              <a:rPr lang="es-ES" sz="1200" dirty="0">
                <a:latin typeface="Arial"/>
              </a:rPr>
              <a:t>, excepto en algunos años.</a:t>
            </a:r>
            <a:endParaRPr lang="es-ES"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577657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0000"/>
              </a:lnSpc>
            </a:pPr>
            <a:r>
              <a:rPr lang="es-ES" sz="1200" dirty="0">
                <a:solidFill>
                  <a:srgbClr val="000000"/>
                </a:solidFill>
                <a:latin typeface="+mn-lt"/>
                <a:ea typeface="+mn-ea"/>
              </a:rPr>
              <a:t>Aquí se presenta un gráfico con el consumo de energía que</a:t>
            </a:r>
            <a:endParaRPr lang="es-ES" dirty="0"/>
          </a:p>
          <a:p>
            <a:pPr>
              <a:lnSpc>
                <a:spcPct val="100000"/>
              </a:lnSpc>
            </a:pPr>
            <a:r>
              <a:rPr lang="es-ES" sz="1200" dirty="0">
                <a:solidFill>
                  <a:srgbClr val="000000"/>
                </a:solidFill>
                <a:latin typeface="+mn-lt"/>
                <a:ea typeface="+mn-ea"/>
              </a:rPr>
              <a:t>abarca desde el año 1990 hasta 2014. Estos datos están clasificados por tipo de consumo residencial, industrial, comercial, </a:t>
            </a:r>
            <a:r>
              <a:rPr lang="es-ES" sz="1200" dirty="0" err="1">
                <a:solidFill>
                  <a:srgbClr val="000000"/>
                </a:solidFill>
                <a:latin typeface="+mn-lt"/>
                <a:ea typeface="+mn-ea"/>
              </a:rPr>
              <a:t>exportacion</a:t>
            </a:r>
            <a:r>
              <a:rPr lang="es-ES" sz="1200" dirty="0">
                <a:solidFill>
                  <a:srgbClr val="000000"/>
                </a:solidFill>
                <a:latin typeface="+mn-lt"/>
                <a:ea typeface="+mn-ea"/>
              </a:rPr>
              <a:t>, gubernamental y otros.</a:t>
            </a:r>
          </a:p>
          <a:p>
            <a:pPr>
              <a:lnSpc>
                <a:spcPct val="100000"/>
              </a:lnSpc>
            </a:pPr>
            <a:r>
              <a:rPr lang="es-ES" sz="1200" dirty="0">
                <a:solidFill>
                  <a:srgbClr val="000000"/>
                </a:solidFill>
                <a:latin typeface="+mn-lt"/>
                <a:ea typeface="+mn-ea"/>
              </a:rPr>
              <a:t>Podemos ver que el mayor consumo de energía se encuentra en el sector Residencial. Sin embargo, los valores de Exportación fueron disminuyendo durante el tiempo. Esto tiene sentido debido a que ambos valores son inversamente proporcionales, esto es, cuando el consumo nacional se incrementa, se hace un mayor uso de energía en el país, por lo tanto disminuye la energía disponible para exportación.</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8547799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solidFill>
                  <a:srgbClr val="000000"/>
                </a:solidFill>
                <a:latin typeface="+mn-lt"/>
                <a:ea typeface="+mn-ea"/>
              </a:rPr>
              <a:t>Aquí se presenta las informaciones de facturación categorizado de la misma manera que en el gráfico anterior. Notamos que aunque energía exportada disminuyó, el valor facturado por energía vendida al exterior tiende a incrementarse. Es probable que esto se haya debido al aumento de la tarifa de energía vendida, lo cual esto beneficia al país.</a:t>
            </a:r>
            <a:endParaRPr lang="es-ES" dirty="0"/>
          </a:p>
          <a:p>
            <a:pPr>
              <a:lnSpc>
                <a:spcPct val="100000"/>
              </a:lnSpc>
            </a:pPr>
            <a:endParaRPr lang="es-ES" dirty="0"/>
          </a:p>
          <a:p>
            <a:pPr>
              <a:lnSpc>
                <a:spcPct val="100000"/>
              </a:lnSpc>
            </a:pPr>
            <a:endParaRPr lang="es-E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731116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a:latin typeface="Arial"/>
              </a:rPr>
              <a:t>En este </a:t>
            </a:r>
            <a:r>
              <a:rPr lang="es-ES" sz="1200" dirty="0" err="1">
                <a:latin typeface="Arial"/>
              </a:rPr>
              <a:t>dashboard</a:t>
            </a:r>
            <a:r>
              <a:rPr lang="es-ES" sz="1200" dirty="0">
                <a:latin typeface="Arial"/>
              </a:rPr>
              <a:t> se presentan 3 gráficos.</a:t>
            </a:r>
            <a:endParaRPr lang="es-ES" dirty="0"/>
          </a:p>
          <a:p>
            <a:r>
              <a:rPr lang="es-ES" sz="1200" dirty="0">
                <a:latin typeface="Arial"/>
              </a:rPr>
              <a:t>El primero es un mapa de calor, dónde los puntos con mas densidad representan a la </a:t>
            </a:r>
            <a:r>
              <a:rPr lang="es-ES" sz="1200" dirty="0" err="1">
                <a:latin typeface="Arial"/>
              </a:rPr>
              <a:t>region</a:t>
            </a:r>
            <a:r>
              <a:rPr lang="es-ES" sz="1200" dirty="0">
                <a:latin typeface="Arial"/>
              </a:rPr>
              <a:t> donde hubo mas consumo, en este caso en el año 2014. El </a:t>
            </a:r>
            <a:r>
              <a:rPr lang="es-ES" sz="1200" dirty="0" err="1">
                <a:latin typeface="Arial"/>
              </a:rPr>
              <a:t>seguno</a:t>
            </a:r>
            <a:r>
              <a:rPr lang="es-ES" sz="1200" dirty="0">
                <a:latin typeface="Arial"/>
              </a:rPr>
              <a:t> gráfico es una comparación de la tasa de crecimiento del consumo de energía y de los clientes de la ANDE Y por último un pronóstico de consumo y clientes hasta el año 2020</a:t>
            </a:r>
            <a:endParaRPr lang="es-E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689799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03165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este mapa visualmente podemos notar que las regiones de mayor consumo de energía son Asunción y Ciudad del Este y este tipo de visualizaciones es útil si queremos analizar la información a nivel macro.</a:t>
            </a: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790184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84534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Esta imagen muestra los resultados de una encuesta realizada por Aberdeen </a:t>
            </a:r>
            <a:r>
              <a:rPr lang="es-PY" dirty="0" err="1"/>
              <a:t>Group</a:t>
            </a:r>
            <a:r>
              <a:rPr lang="es-PY" dirty="0"/>
              <a:t> una empresa muy reconocida a nivel mundial encargada de hacer encuestas sobre negocios desde el año 1988.</a:t>
            </a:r>
          </a:p>
          <a:p>
            <a:r>
              <a:rPr lang="es-PY" dirty="0"/>
              <a:t>Esta encuesta trata del uso de herramientas de BI dentro de las organizaciones,  la misma encontró que el 53% de los gerentes de organizaciones lideres utilizaron herramientas de BI al menos una vez por semana y solo 32% interactuaron con </a:t>
            </a:r>
            <a:r>
              <a:rPr lang="es-PY" dirty="0" err="1"/>
              <a:t>dashboard</a:t>
            </a:r>
            <a:r>
              <a:rPr lang="es-PY" dirty="0"/>
              <a:t> frecuentemente y un poco más del 34% de las organizaciones encuestadas han reconocido que “muchas decisiones fueron basadas en datos pobres”</a:t>
            </a:r>
          </a:p>
          <a:p>
            <a:endParaRPr lang="es-PY" dirty="0"/>
          </a:p>
          <a:p>
            <a:r>
              <a:rPr lang="es-PY" dirty="0"/>
              <a:t>45s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n-US"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121938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495816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0000"/>
              </a:lnSpc>
            </a:pPr>
            <a:r>
              <a:rPr lang="es-ES" sz="1200" dirty="0">
                <a:solidFill>
                  <a:srgbClr val="000000"/>
                </a:solidFill>
                <a:latin typeface="+mn-lt"/>
                <a:ea typeface="+mn-ea"/>
              </a:rPr>
              <a:t>En este </a:t>
            </a:r>
            <a:r>
              <a:rPr lang="es-ES" sz="1200" dirty="0" err="1">
                <a:solidFill>
                  <a:srgbClr val="000000"/>
                </a:solidFill>
                <a:latin typeface="+mn-lt"/>
                <a:ea typeface="+mn-ea"/>
              </a:rPr>
              <a:t>gráifco</a:t>
            </a:r>
            <a:r>
              <a:rPr lang="es-ES" sz="1200" dirty="0">
                <a:solidFill>
                  <a:srgbClr val="000000"/>
                </a:solidFill>
                <a:latin typeface="+mn-lt"/>
                <a:ea typeface="+mn-ea"/>
              </a:rPr>
              <a:t> se tiene el consumo y</a:t>
            </a:r>
            <a:endParaRPr lang="es-ES" dirty="0"/>
          </a:p>
          <a:p>
            <a:pPr>
              <a:lnSpc>
                <a:spcPct val="100000"/>
              </a:lnSpc>
            </a:pPr>
            <a:r>
              <a:rPr lang="es-ES" sz="1200" dirty="0">
                <a:solidFill>
                  <a:srgbClr val="000000"/>
                </a:solidFill>
                <a:latin typeface="+mn-lt"/>
                <a:ea typeface="+mn-ea"/>
              </a:rPr>
              <a:t>crecimiento de clientes. Para un mejor </a:t>
            </a:r>
            <a:r>
              <a:rPr lang="es-ES" sz="1200" dirty="0" err="1">
                <a:solidFill>
                  <a:srgbClr val="000000"/>
                </a:solidFill>
                <a:latin typeface="+mn-lt"/>
                <a:ea typeface="+mn-ea"/>
              </a:rPr>
              <a:t>an</a:t>
            </a:r>
            <a:r>
              <a:rPr lang="es-ES" sz="1200" dirty="0">
                <a:solidFill>
                  <a:srgbClr val="000000"/>
                </a:solidFill>
                <a:latin typeface="+mn-lt"/>
                <a:ea typeface="+mn-ea"/>
              </a:rPr>
              <a:t> </a:t>
            </a:r>
            <a:r>
              <a:rPr lang="es-ES" sz="1200" dirty="0" err="1">
                <a:solidFill>
                  <a:srgbClr val="000000"/>
                </a:solidFill>
                <a:latin typeface="+mn-lt"/>
                <a:ea typeface="+mn-ea"/>
              </a:rPr>
              <a:t>ánalisis</a:t>
            </a:r>
            <a:r>
              <a:rPr lang="es-ES" sz="1200" dirty="0">
                <a:solidFill>
                  <a:srgbClr val="000000"/>
                </a:solidFill>
                <a:latin typeface="+mn-lt"/>
                <a:ea typeface="+mn-ea"/>
              </a:rPr>
              <a:t> fue necesario calcular</a:t>
            </a:r>
            <a:endParaRPr lang="es-ES" dirty="0"/>
          </a:p>
          <a:p>
            <a:pPr>
              <a:lnSpc>
                <a:spcPct val="100000"/>
              </a:lnSpc>
            </a:pPr>
            <a:r>
              <a:rPr lang="es-ES" sz="1200" dirty="0" err="1">
                <a:solidFill>
                  <a:srgbClr val="000000"/>
                </a:solidFill>
                <a:latin typeface="+mn-lt"/>
                <a:ea typeface="+mn-ea"/>
              </a:rPr>
              <a:t>lineas</a:t>
            </a:r>
            <a:r>
              <a:rPr lang="es-ES" sz="1200" dirty="0">
                <a:solidFill>
                  <a:srgbClr val="000000"/>
                </a:solidFill>
                <a:latin typeface="+mn-lt"/>
                <a:ea typeface="+mn-ea"/>
              </a:rPr>
              <a:t> de tendencia, debido a una inestabilidad de los datos de consumo. Así se puede apreciar,</a:t>
            </a:r>
            <a:endParaRPr lang="es-ES" dirty="0"/>
          </a:p>
          <a:p>
            <a:pPr>
              <a:lnSpc>
                <a:spcPct val="100000"/>
              </a:lnSpc>
            </a:pPr>
            <a:r>
              <a:rPr lang="es-ES" sz="1200" dirty="0">
                <a:solidFill>
                  <a:srgbClr val="000000"/>
                </a:solidFill>
                <a:latin typeface="+mn-lt"/>
                <a:ea typeface="+mn-ea"/>
              </a:rPr>
              <a:t>que existe una tendencia de crecimiento sostenido durante el tiempo de clientes. Sin embargo,</a:t>
            </a:r>
            <a:endParaRPr lang="es-ES" dirty="0"/>
          </a:p>
          <a:p>
            <a:pPr>
              <a:lnSpc>
                <a:spcPct val="100000"/>
              </a:lnSpc>
            </a:pPr>
            <a:r>
              <a:rPr lang="es-ES" sz="1200" dirty="0">
                <a:solidFill>
                  <a:srgbClr val="000000"/>
                </a:solidFill>
                <a:latin typeface="+mn-lt"/>
                <a:ea typeface="+mn-ea"/>
              </a:rPr>
              <a:t>la tendencia que el consumo crezca es mayor al de clientes.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862350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3128125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69496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1146903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0000"/>
              </a:lnSpc>
            </a:pPr>
            <a:r>
              <a:rPr lang="es-ES" sz="1200" dirty="0">
                <a:solidFill>
                  <a:srgbClr val="000000"/>
                </a:solidFill>
                <a:latin typeface="+mn-lt"/>
                <a:ea typeface="+mn-ea"/>
              </a:rPr>
              <a:t>Este último gráfico nos muestra el crecimiento y consumo de energía eléctrica con sus respectivos pronósticos. </a:t>
            </a:r>
          </a:p>
          <a:p>
            <a:pPr>
              <a:lnSpc>
                <a:spcPct val="100000"/>
              </a:lnSpc>
            </a:pPr>
            <a:r>
              <a:rPr lang="es-ES" sz="1200" dirty="0">
                <a:solidFill>
                  <a:srgbClr val="000000"/>
                </a:solidFill>
                <a:latin typeface="+mn-lt"/>
                <a:ea typeface="+mn-ea"/>
              </a:rPr>
              <a:t>Con el uso de un recurso disponible que cuenta la herramienta escogida </a:t>
            </a:r>
            <a:r>
              <a:rPr lang="es-ES" sz="1200" dirty="0" err="1">
                <a:solidFill>
                  <a:srgbClr val="000000"/>
                </a:solidFill>
                <a:latin typeface="+mn-lt"/>
                <a:ea typeface="+mn-ea"/>
              </a:rPr>
              <a:t>Tableau</a:t>
            </a:r>
            <a:r>
              <a:rPr lang="es-ES" sz="1200" dirty="0">
                <a:solidFill>
                  <a:srgbClr val="000000"/>
                </a:solidFill>
                <a:latin typeface="+mn-lt"/>
                <a:ea typeface="+mn-ea"/>
              </a:rPr>
              <a:t>, es</a:t>
            </a:r>
            <a:endParaRPr lang="es-ES" dirty="0"/>
          </a:p>
          <a:p>
            <a:pPr>
              <a:lnSpc>
                <a:spcPct val="100000"/>
              </a:lnSpc>
            </a:pPr>
            <a:r>
              <a:rPr lang="es-ES" sz="1200" dirty="0">
                <a:solidFill>
                  <a:srgbClr val="000000"/>
                </a:solidFill>
                <a:latin typeface="+mn-lt"/>
                <a:ea typeface="+mn-ea"/>
              </a:rPr>
              <a:t>posible realizar análisis predictivo (</a:t>
            </a:r>
            <a:r>
              <a:rPr lang="es-ES" sz="1200" dirty="0" err="1">
                <a:solidFill>
                  <a:srgbClr val="000000"/>
                </a:solidFill>
                <a:latin typeface="+mn-lt"/>
                <a:ea typeface="+mn-ea"/>
              </a:rPr>
              <a:t>forecasting</a:t>
            </a:r>
            <a:r>
              <a:rPr lang="es-ES" sz="1200" dirty="0">
                <a:solidFill>
                  <a:srgbClr val="000000"/>
                </a:solidFill>
                <a:latin typeface="+mn-lt"/>
                <a:ea typeface="+mn-ea"/>
              </a:rPr>
              <a:t>) del crecimiento y consumo. </a:t>
            </a:r>
            <a:r>
              <a:rPr lang="es-ES" sz="1200" dirty="0" err="1">
                <a:solidFill>
                  <a:srgbClr val="000000"/>
                </a:solidFill>
                <a:latin typeface="+mn-lt"/>
                <a:ea typeface="+mn-ea"/>
              </a:rPr>
              <a:t>Tableau</a:t>
            </a:r>
            <a:r>
              <a:rPr lang="es-ES" sz="1200" dirty="0">
                <a:solidFill>
                  <a:srgbClr val="000000"/>
                </a:solidFill>
                <a:latin typeface="+mn-lt"/>
                <a:ea typeface="+mn-ea"/>
              </a:rPr>
              <a:t> utiliza</a:t>
            </a:r>
            <a:endParaRPr lang="es-ES" dirty="0"/>
          </a:p>
          <a:p>
            <a:pPr>
              <a:lnSpc>
                <a:spcPct val="100000"/>
              </a:lnSpc>
            </a:pPr>
            <a:r>
              <a:rPr lang="es-ES" sz="1200" dirty="0">
                <a:solidFill>
                  <a:srgbClr val="000000"/>
                </a:solidFill>
                <a:latin typeface="+mn-lt"/>
                <a:ea typeface="+mn-ea"/>
              </a:rPr>
              <a:t>un algoritmo llamado Suavizado Exponencial, muy conocido en el área de Matemáticas</a:t>
            </a:r>
            <a:endParaRPr lang="es-ES" dirty="0"/>
          </a:p>
          <a:p>
            <a:pPr>
              <a:lnSpc>
                <a:spcPct val="100000"/>
              </a:lnSpc>
            </a:pPr>
            <a:r>
              <a:rPr lang="es-ES" sz="1200" dirty="0">
                <a:solidFill>
                  <a:srgbClr val="000000"/>
                </a:solidFill>
                <a:latin typeface="+mn-lt"/>
                <a:ea typeface="+mn-ea"/>
              </a:rPr>
              <a:t>Estadísticas. En este grafico se puede notar que existe una mayor probabilidad que en los</a:t>
            </a:r>
            <a:endParaRPr lang="es-ES" dirty="0"/>
          </a:p>
          <a:p>
            <a:pPr>
              <a:lnSpc>
                <a:spcPct val="100000"/>
              </a:lnSpc>
            </a:pPr>
            <a:r>
              <a:rPr lang="es-ES" sz="1200" dirty="0">
                <a:solidFill>
                  <a:srgbClr val="000000"/>
                </a:solidFill>
                <a:latin typeface="+mn-lt"/>
                <a:ea typeface="+mn-ea"/>
              </a:rPr>
              <a:t>próximos años aumente considerablemente el consumo, superando su media. Sin embargo, se</a:t>
            </a:r>
            <a:endParaRPr lang="es-ES" dirty="0"/>
          </a:p>
          <a:p>
            <a:pPr>
              <a:lnSpc>
                <a:spcPct val="100000"/>
              </a:lnSpc>
            </a:pPr>
            <a:r>
              <a:rPr lang="es-ES" sz="1200" dirty="0">
                <a:solidFill>
                  <a:srgbClr val="000000"/>
                </a:solidFill>
                <a:latin typeface="+mn-lt"/>
                <a:ea typeface="+mn-ea"/>
              </a:rPr>
              <a:t>nota que el ritmo de crecimiento de clientes es más estable, y no tiene una alta probabilidad</a:t>
            </a:r>
            <a:endParaRPr lang="es-ES" dirty="0"/>
          </a:p>
          <a:p>
            <a:pPr>
              <a:lnSpc>
                <a:spcPct val="100000"/>
              </a:lnSpc>
            </a:pPr>
            <a:r>
              <a:rPr lang="es-ES" sz="1200" dirty="0">
                <a:solidFill>
                  <a:srgbClr val="000000"/>
                </a:solidFill>
                <a:latin typeface="+mn-lt"/>
                <a:ea typeface="+mn-ea"/>
              </a:rPr>
              <a:t>de sufrir un aumento abrupto.</a:t>
            </a:r>
            <a:endParaRPr lang="es-E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15289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5038186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537973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sz="1200" b="0" i="0" kern="1200" dirty="0">
                <a:solidFill>
                  <a:schemeClr val="tx1"/>
                </a:solidFill>
                <a:effectLst/>
                <a:latin typeface="+mn-lt"/>
                <a:ea typeface="+mn-ea"/>
                <a:cs typeface="+mn-cs"/>
              </a:rPr>
              <a:t>Una de las definiciones que más se escucha es que la inteligencia de negocios no es nada más que la transformación de </a:t>
            </a:r>
          </a:p>
          <a:p>
            <a:pPr rtl="0"/>
            <a:r>
              <a:rPr lang="es-PY" sz="1200" b="0" i="0" kern="1200" dirty="0">
                <a:solidFill>
                  <a:schemeClr val="tx1"/>
                </a:solidFill>
                <a:effectLst/>
                <a:latin typeface="+mn-lt"/>
                <a:ea typeface="+mn-ea"/>
                <a:cs typeface="+mn-cs"/>
              </a:rPr>
              <a:t>datos a información y de información a conocimiento.</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Si quisiéramos dar una definición directamente asociada a las tecnología de la información podríamos decir que se trata de una metodología, herramientas o aplicaciones informáticas, que lo que hacen es reunir y homogeneizar datos que pueden ser de diversos origines, ya sean estructuradas o no estructurada, internos o externos a la empresa, que son transformados para luego presentarlos al usuario de negocio, brindando una capacidad de análisis y que el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da una ventaja competitiva a las empresas que aplican una estrategia de inteligencia de negocios y esa ventaja consiste simplemente en dar una información privilegiada que permita a la empresa desarrollarse en el entorno competitivo en el que estamos actualmente.</a:t>
            </a:r>
            <a:endParaRPr lang="es-ES" sz="1200" b="0" i="0" u="none" strike="noStrike" kern="1200" dirty="0">
              <a:solidFill>
                <a:schemeClr val="tx1"/>
              </a:solidFill>
              <a:effectLst/>
              <a:latin typeface="+mn-lt"/>
              <a:ea typeface="+mn-ea"/>
              <a:cs typeface="+mn-cs"/>
            </a:endParaRPr>
          </a:p>
          <a:p>
            <a:pPr rtl="0"/>
            <a:endParaRPr lang="es-ES" sz="1200" b="0" i="0" u="none" strike="noStrike" kern="1200" dirty="0">
              <a:solidFill>
                <a:schemeClr val="tx1"/>
              </a:solidFill>
              <a:effectLst/>
              <a:latin typeface="+mn-lt"/>
              <a:ea typeface="+mn-ea"/>
              <a:cs typeface="+mn-cs"/>
            </a:endParaRPr>
          </a:p>
          <a:p>
            <a:pPr rtl="0"/>
            <a:r>
              <a:rPr lang="es-PY" sz="1000" dirty="0"/>
              <a:t>Un ejemplo de lo que puede llegar a ser una ventaja competitiva es el </a:t>
            </a:r>
            <a:r>
              <a:rPr lang="es-PY" sz="1200" b="0" i="0" kern="1200" dirty="0">
                <a:solidFill>
                  <a:schemeClr val="tx1"/>
                </a:solidFill>
                <a:effectLst/>
                <a:latin typeface="+mn-lt"/>
                <a:ea typeface="+mn-ea"/>
                <a:cs typeface="+mn-cs"/>
              </a:rPr>
              <a:t>análisis de sentimiento que es extremadamente útil en la monitorización de las redes sociales ya que permite hacernos una idea de la opinión pública en general sobre ciertos temas o talvez productos. </a:t>
            </a:r>
            <a:br>
              <a:rPr lang="es-PY" sz="1000" dirty="0"/>
            </a:br>
            <a:br>
              <a:rPr lang="es-PY" sz="1000" dirty="0"/>
            </a:br>
            <a:r>
              <a:rPr lang="es-PY"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 que fue muy positiva por cierto.</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1.45m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5</a:t>
            </a:fld>
            <a:endParaRPr lang="en-US"/>
          </a:p>
        </p:txBody>
      </p:sp>
    </p:spTree>
    <p:extLst>
      <p:ext uri="{BB962C8B-B14F-4D97-AF65-F5344CB8AC3E}">
        <p14:creationId xmlns:p14="http://schemas.microsoft.com/office/powerpoint/2010/main" val="4255712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Como mencionamos anteriormente la definición más común para BI es simplemente, la transformación de datos a información e información a conocimiento.</a:t>
            </a:r>
            <a:br>
              <a:rPr lang="es-PY" sz="1200" b="0" i="0" kern="1200" dirty="0">
                <a:solidFill>
                  <a:schemeClr val="tx1"/>
                </a:solidFill>
                <a:effectLst/>
                <a:latin typeface="+mn-lt"/>
                <a:ea typeface="+mn-ea"/>
                <a:cs typeface="+mn-cs"/>
              </a:rPr>
            </a:br>
            <a:br>
              <a:rPr lang="es-PY" dirty="0"/>
            </a:br>
            <a:r>
              <a:rPr lang="es-PY" sz="1200" b="0" i="0" kern="1200" dirty="0">
                <a:solidFill>
                  <a:schemeClr val="tx1"/>
                </a:solidFill>
                <a:effectLst/>
                <a:latin typeface="+mn-lt"/>
                <a:ea typeface="+mn-ea"/>
                <a:cs typeface="+mn-cs"/>
              </a:rPr>
              <a:t>Pero cómo podríamos diferenciar estos términos????</a:t>
            </a:r>
            <a:br>
              <a:rPr lang="es-PY" dirty="0"/>
            </a:br>
            <a:endParaRPr lang="es-PY" dirty="0"/>
          </a:p>
          <a:p>
            <a:r>
              <a:rPr lang="es-PY" dirty="0"/>
              <a:t>Datos:</a:t>
            </a:r>
          </a:p>
          <a:p>
            <a:r>
              <a:rPr lang="es-PY" dirty="0"/>
              <a:t>Son hechos y cifras sin procesar, sin ninguna interpretación ni ningún análisis añadido, que quiere decir esto? Que al final son solo datos en bruto, </a:t>
            </a:r>
            <a:r>
              <a:rPr lang="es-ES" sz="1200" b="0" i="0" kern="1200" dirty="0">
                <a:solidFill>
                  <a:schemeClr val="tx1"/>
                </a:solidFill>
                <a:effectLst/>
                <a:latin typeface="+mn-lt"/>
                <a:ea typeface="+mn-ea"/>
                <a:cs typeface="+mn-cs"/>
              </a:rPr>
              <a:t>son irrelevantes como apoyo a la toma de decisiones.</a:t>
            </a:r>
            <a:endParaRPr lang="es-PY" dirty="0"/>
          </a:p>
          <a:p>
            <a:endParaRPr lang="es-PY" dirty="0"/>
          </a:p>
          <a:p>
            <a:r>
              <a:rPr lang="es-PY" dirty="0"/>
              <a:t>Información: </a:t>
            </a:r>
            <a:br>
              <a:rPr lang="es-PY" dirty="0"/>
            </a:br>
            <a:r>
              <a:rPr lang="es-PY" dirty="0"/>
              <a:t>Son datos pero que ya han sido interpretados a fin de que tengan sentido para el usuario. </a:t>
            </a:r>
          </a:p>
          <a:p>
            <a:r>
              <a:rPr lang="es-PY" sz="1200" b="0" i="0" kern="1200" dirty="0">
                <a:solidFill>
                  <a:schemeClr val="tx1"/>
                </a:solidFill>
                <a:effectLst/>
                <a:latin typeface="+mn-lt"/>
                <a:ea typeface="+mn-ea"/>
                <a:cs typeface="+mn-cs"/>
              </a:rPr>
              <a:t>Es la descripción de los datos, conocemos el contexto y conocemos como se relacionan los datos.</a:t>
            </a:r>
            <a:br>
              <a:rPr lang="es-PY" sz="1200" b="0" i="0" kern="1200" dirty="0">
                <a:solidFill>
                  <a:schemeClr val="tx1"/>
                </a:solidFill>
                <a:effectLst/>
                <a:latin typeface="+mn-lt"/>
                <a:ea typeface="+mn-ea"/>
                <a:cs typeface="+mn-cs"/>
              </a:rPr>
            </a:br>
            <a:r>
              <a:rPr lang="es-PY" dirty="0"/>
              <a:t>Responde a las preguntas Quién? Qué? Dónde? Y Cuándo? </a:t>
            </a:r>
          </a:p>
          <a:p>
            <a:br>
              <a:rPr lang="es-PY" dirty="0"/>
            </a:br>
            <a:r>
              <a:rPr lang="es-PY" dirty="0"/>
              <a:t>Conocimiento: </a:t>
            </a:r>
          </a:p>
          <a:p>
            <a:r>
              <a:rPr lang="es-PY" dirty="0"/>
              <a:t>Es una combinación de información, experiencia y visión, es saber que hacer con la información y poner en práctica. </a:t>
            </a:r>
          </a:p>
          <a:p>
            <a:r>
              <a:rPr lang="es-PY" dirty="0"/>
              <a:t>A medida que uno toma decisiones el conocimiento se va incrementando.</a:t>
            </a:r>
          </a:p>
          <a:p>
            <a:r>
              <a:rPr lang="es-ES" sz="1200" b="0" i="0" kern="1200" dirty="0">
                <a:solidFill>
                  <a:schemeClr val="tx1"/>
                </a:solidFill>
                <a:effectLst/>
                <a:latin typeface="+mn-lt"/>
                <a:ea typeface="+mn-ea"/>
                <a:cs typeface="+mn-cs"/>
              </a:rPr>
              <a:t>En las organizaciones el conocimiento no sólo se encuentra dentro de documentos o almacenes de datos, sino que también esta en rutinas organizativas, procesos, prácticas, y normas.</a:t>
            </a:r>
          </a:p>
          <a:p>
            <a:r>
              <a:rPr lang="es-ES" sz="1200" b="0" i="0" kern="1200" dirty="0">
                <a:solidFill>
                  <a:schemeClr val="tx1"/>
                </a:solidFill>
                <a:effectLst/>
                <a:latin typeface="+mn-lt"/>
                <a:ea typeface="+mn-ea"/>
                <a:cs typeface="+mn-cs"/>
              </a:rPr>
              <a:t>Responde a las pregunta Cómo</a:t>
            </a:r>
            <a:r>
              <a:rPr lang="es-PY" dirty="0"/>
              <a:t>?</a:t>
            </a:r>
            <a:endParaRPr lang="es-ES" sz="1200" b="0" i="0" kern="1200" dirty="0">
              <a:solidFill>
                <a:schemeClr val="tx1"/>
              </a:solidFill>
              <a:effectLst/>
              <a:latin typeface="+mn-lt"/>
              <a:ea typeface="+mn-ea"/>
              <a:cs typeface="+mn-cs"/>
            </a:endParaRPr>
          </a:p>
          <a:p>
            <a:endParaRPr lang="es-PY" dirty="0"/>
          </a:p>
          <a:p>
            <a:endParaRPr lang="es-PY" dirty="0"/>
          </a:p>
          <a:p>
            <a:r>
              <a:rPr lang="es-PY" dirty="0"/>
              <a:t>1.25m</a:t>
            </a:r>
          </a:p>
        </p:txBody>
      </p:sp>
      <p:sp>
        <p:nvSpPr>
          <p:cNvPr id="4" name="Slide Number Placeholder 3"/>
          <p:cNvSpPr>
            <a:spLocks noGrp="1"/>
          </p:cNvSpPr>
          <p:nvPr>
            <p:ph type="sldNum" sz="quarter" idx="10"/>
          </p:nvPr>
        </p:nvSpPr>
        <p:spPr/>
        <p:txBody>
          <a:bodyPr/>
          <a:lstStyle/>
          <a:p>
            <a:fld id="{952A89D7-7603-4ECB-ADF6-F6CF2BE4F401}" type="slidenum">
              <a:rPr lang="en-US" smtClean="0"/>
              <a:t>6</a:t>
            </a:fld>
            <a:endParaRPr lang="en-US"/>
          </a:p>
        </p:txBody>
      </p:sp>
    </p:spTree>
    <p:extLst>
      <p:ext uri="{BB962C8B-B14F-4D97-AF65-F5344CB8AC3E}">
        <p14:creationId xmlns:p14="http://schemas.microsoft.com/office/powerpoint/2010/main" val="623893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ES" sz="1200" b="0" i="0" kern="1200" dirty="0">
              <a:solidFill>
                <a:schemeClr val="tx1"/>
              </a:solidFill>
              <a:effectLst/>
              <a:latin typeface="+mn-lt"/>
              <a:ea typeface="+mn-ea"/>
              <a:cs typeface="+mn-cs"/>
            </a:endParaRPr>
          </a:p>
          <a:p>
            <a:br>
              <a:rPr lang="es-ES" sz="1200" b="0" i="0" kern="1200" dirty="0">
                <a:solidFill>
                  <a:schemeClr val="tx1"/>
                </a:solidFill>
                <a:effectLst/>
                <a:latin typeface="+mn-lt"/>
                <a:ea typeface="+mn-ea"/>
                <a:cs typeface="+mn-cs"/>
              </a:rPr>
            </a:br>
            <a:r>
              <a:rPr lang="es-ES" sz="1200" b="0" i="0" u="sng" kern="1200" dirty="0">
                <a:solidFill>
                  <a:schemeClr val="tx1"/>
                </a:solidFill>
                <a:effectLst/>
                <a:latin typeface="+mn-lt"/>
                <a:ea typeface="+mn-ea"/>
                <a:cs typeface="+mn-cs"/>
              </a:rPr>
              <a:t>Información adecuada:</a:t>
            </a:r>
            <a:r>
              <a:rPr lang="es-ES" sz="1200" b="0" i="0" u="none" kern="1200" baseline="0" dirty="0">
                <a:solidFill>
                  <a:schemeClr val="tx1"/>
                </a:solidFill>
                <a:effectLst/>
                <a:latin typeface="+mn-lt"/>
                <a:ea typeface="+mn-ea"/>
                <a:cs typeface="+mn-cs"/>
              </a:rPr>
              <a:t>  </a:t>
            </a:r>
            <a:r>
              <a:rPr lang="es-ES" sz="1200" b="0" i="0" kern="1200" baseline="0" dirty="0">
                <a:solidFill>
                  <a:schemeClr val="tx1"/>
                </a:solidFill>
                <a:effectLst/>
                <a:latin typeface="+mn-lt"/>
                <a:ea typeface="+mn-ea"/>
                <a:cs typeface="+mn-cs"/>
              </a:rPr>
              <a:t>por ejemplo si una visualización nos muestra información bimestral y llegáramos a necesitar información más granular como por ejemplo la información semestral o mensual, basta con navegar por las distintas dimensiones ya presentes en la visualización, ya no es necesario pedir a un departamento que modifique la visualización y agregué más información o sea no tenemos ningún tipo de espera adicional lo que aumenta el poder de toma de decisión.</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clientes en el mercado alemán este año. Y detectamos esto simplemente navegando en la información ya existente en nuestra visualización.</a:t>
            </a:r>
            <a:endParaRPr lang="es-PY" sz="1200" b="0" i="0" kern="120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adecuada</a:t>
            </a:r>
            <a:r>
              <a:rPr lang="es-PY" sz="1200" b="0" i="0" kern="1200" dirty="0">
                <a:solidFill>
                  <a:schemeClr val="tx1"/>
                </a:solidFill>
                <a:effectLst/>
                <a:latin typeface="+mn-lt"/>
                <a:ea typeface="+mn-ea"/>
                <a:cs typeface="+mn-cs"/>
              </a:rPr>
              <a:t>: cualquier persona es la persona adecuada. No se necesita un conocimiento muy técnico, solo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r>
              <a:rPr lang="es-PY" sz="1200" b="0" i="0" kern="1200" dirty="0">
                <a:solidFill>
                  <a:schemeClr val="tx1"/>
                </a:solidFill>
                <a:effectLst/>
                <a:latin typeface="+mn-lt"/>
                <a:ea typeface="+mn-ea"/>
                <a:cs typeface="+mn-cs"/>
              </a:rPr>
              <a:t>En el BI tradicional generalmente pasamos por varios procesos hasta llegar a la información, esto retrasa la toma de decisiones. Si la organización demora una decisión, sus competidores pueden entrar primero, lo que aumenta el riesgo de perder efectividad en sus decisiones.</a:t>
            </a:r>
          </a:p>
          <a:p>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dinámismo</a:t>
            </a:r>
            <a:r>
              <a:rPr lang="es-PY" sz="1200" b="0" i="0" kern="1200" dirty="0">
                <a:solidFill>
                  <a:schemeClr val="tx1"/>
                </a:solidFill>
                <a:effectLst/>
                <a:latin typeface="+mn-lt"/>
                <a:ea typeface="+mn-ea"/>
                <a:cs typeface="+mn-cs"/>
              </a:rPr>
              <a:t> del mercado nos obliga a mantenernos al día respecto a la evolución del entorno, esto aumenta el riesgo de que los conocimientos sobre el medio se vuelvan obsoletos.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1,30m</a:t>
            </a:r>
          </a:p>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En esta imagen se muestran algunos de los principales beneficios de BI que son las que siguen: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Se eliminan algunas dudas.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b="0" i="0" kern="1200" dirty="0">
                <a:solidFill>
                  <a:schemeClr val="tx1"/>
                </a:solidFill>
                <a:effectLst/>
                <a:latin typeface="+mn-lt"/>
                <a:ea typeface="+mn-ea"/>
                <a:cs typeface="+mn-cs"/>
              </a:rPr>
              <a:t>       Se toman decisiones en base a datos más sólidos, en lugar de adivinanzas y corazonadas.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Se obtienen</a:t>
            </a:r>
            <a:r>
              <a:rPr lang="es-PY" sz="1200" b="0" i="0" kern="1200" baseline="0" dirty="0">
                <a:solidFill>
                  <a:schemeClr val="tx1"/>
                </a:solidFill>
                <a:effectLst/>
                <a:latin typeface="+mn-lt"/>
                <a:ea typeface="+mn-ea"/>
                <a:cs typeface="+mn-cs"/>
              </a:rPr>
              <a:t> respuestas rápidas a las preguntas de negocio.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indent="-285750">
              <a:buFont typeface="Arial" panose="020B0604020202020204" pitchFamily="34" charset="0"/>
              <a:buChar char="•"/>
            </a:pPr>
            <a:r>
              <a:rPr lang="es-ES" sz="1200" dirty="0"/>
              <a:t>Se obtienen muchas informaciones en base al comportamiento de clientes</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aprende a optimizar/coordinar las operaciones.</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mejora</a:t>
            </a:r>
            <a:r>
              <a:rPr lang="es-ES" sz="1200" baseline="0" dirty="0"/>
              <a:t> la eficiencia, se r</a:t>
            </a:r>
            <a:r>
              <a:rPr lang="es-ES" sz="1200" dirty="0"/>
              <a:t>educen costos, mejora la comunicación.</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p>
          <a:p>
            <a:pPr marL="285750" indent="-285750">
              <a:buFont typeface="Arial" panose="020B0604020202020204" pitchFamily="34" charset="0"/>
              <a:buChar char="•"/>
            </a:pPr>
            <a:endParaRPr lang="es-ES"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1m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Aunque suene raro existen informaciones entre nuestros propios datos que desconocemos, para entender mejor dividimos la información en 3 categorías:</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La primera sabemos que sabemos, la segunda sabemos que no sabemos y por último no sabemos que no sabemos.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u="sng" dirty="0"/>
              <a:t>La primera sabemos que sabemos:</a:t>
            </a:r>
            <a:r>
              <a:rPr lang="es-PY" dirty="0"/>
              <a:t> Como ejemplo de esta categoría podríamos hablar de los productos más vendidos, son datos presentes, tangibles, y sabemos como relacionarlos, puede que no estén en su mejor forma pero sabemos como refinarlos o añadirles más información.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u="sng" dirty="0"/>
              <a:t>La segunda que es la categoría de información que Sabemos que no sabemos nos dice:</a:t>
            </a:r>
            <a:r>
              <a:rPr lang="es-PY" dirty="0"/>
              <a:t> </a:t>
            </a:r>
            <a:br>
              <a:rPr lang="es-PY" dirty="0"/>
            </a:br>
            <a:r>
              <a:rPr lang="es-PY" dirty="0"/>
              <a:t>Existen algunas incógnitas que son fáciles de reconocer. Nosotros no sabemos como el clima será en el futuro, como será la economía el </a:t>
            </a:r>
            <a:r>
              <a:rPr lang="es-PY" dirty="0" err="1"/>
              <a:t>sgte</a:t>
            </a:r>
            <a:r>
              <a:rPr lang="es-PY" dirty="0"/>
              <a:t>. Año, ni cuanto tiempo viviremos. </a:t>
            </a:r>
            <a:br>
              <a:rPr lang="es-PY" dirty="0"/>
            </a:br>
            <a:r>
              <a:rPr lang="es-PY" dirty="0"/>
              <a:t>Otras incógnitas son mas difíciles de reconocer. ¿Realmente conocemos nuestros clientes y sus comportamientos? ¿Realmente sabemos si nuestras publicidades funcionan? </a:t>
            </a:r>
            <a:r>
              <a:rPr lang="es-ES" dirty="0"/>
              <a:t>¿Realmente comprendemos las variables que impulsan el éxito de nuestras marcas?</a:t>
            </a: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u="sng" dirty="0"/>
              <a:t>Y por último No sabemos que no sabemos:</a:t>
            </a:r>
            <a:r>
              <a:rPr lang="es-PY" dirty="0"/>
              <a:t> podríamos usar nuestros propios datos para encontrar este tipo de información: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Por ejemplo analizando datos que regularmente no analizamos o analizando datos que ya analizábamos pero de una nueva forma.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1-Analizando datos que regularmente no analizamos: </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Existen empresas que se enfocan en captar clientes nuevos generalmente porque asumen o dan por hecho que los clientes suscriptos a sus productos continuaran suscriptos  lo largo del tiempo, mucha de estas empresas debido a lo que asumen dejan de analizar datos como el uso de los productos o datos de clientes que abandonaron su uso y estos datos pueden esconder información útil, como el por qué un cliente se suscribe a más de un producto,  porque unos lo hacen solo una vez  y luego se marchan.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 Otras de las formas sería Analizando datos que ya analizábamos pero de una nueva forma:</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La mayoría de las empresas dedicadas al comercio entre las semanas de navidad y año nuevo incrementan su plantel de funcionarios invierten más visando el incremento en sus ventas, el gerente al analizar los datos de las ventas de la semana semana encontrará efectivamente un incremento en sus ganancias, pero podríamos analizarlo de una nueva forma, podríamos hacer la información más granular separándolo en días en lugar de semanas, en este caso encontraríamos que los fines de semana son más lucrativos que los días de semana, lo que nos demuestra que cambiando la forma en que analizamos ciertos datos nos puede resultar más efectivo.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2:30m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2937951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15-04-2017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15-04-2017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15-04-2017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15-04-2017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15-04-2017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15-04-2017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15-04-2017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15-04-2017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15-04-2017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15-04-2017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15-04-2017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15-04-2017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2.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12" Type="http://schemas.openxmlformats.org/officeDocument/2006/relationships/slideLayout" Target="../slideLayouts/slideLayout127.xml"/><Relationship Id="rId16" Type="http://schemas.openxmlformats.org/officeDocument/2006/relationships/slideLayout" Target="../slideLayouts/slideLayout31.xml"/><Relationship Id="rId107" Type="http://schemas.openxmlformats.org/officeDocument/2006/relationships/slideLayout" Target="../slideLayouts/slideLayout122.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102" Type="http://schemas.openxmlformats.org/officeDocument/2006/relationships/slideLayout" Target="../slideLayouts/slideLayout117.xml"/><Relationship Id="rId123" Type="http://schemas.openxmlformats.org/officeDocument/2006/relationships/slideLayout" Target="../slideLayouts/slideLayout138.xml"/><Relationship Id="rId128" Type="http://schemas.openxmlformats.org/officeDocument/2006/relationships/slideLayout" Target="../slideLayouts/slideLayout143.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95" Type="http://schemas.openxmlformats.org/officeDocument/2006/relationships/slideLayout" Target="../slideLayouts/slideLayout110.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113" Type="http://schemas.openxmlformats.org/officeDocument/2006/relationships/slideLayout" Target="../slideLayouts/slideLayout128.xml"/><Relationship Id="rId118" Type="http://schemas.openxmlformats.org/officeDocument/2006/relationships/slideLayout" Target="../slideLayouts/slideLayout133.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59" Type="http://schemas.openxmlformats.org/officeDocument/2006/relationships/slideLayout" Target="../slideLayouts/slideLayout74.xml"/><Relationship Id="rId103" Type="http://schemas.openxmlformats.org/officeDocument/2006/relationships/slideLayout" Target="../slideLayouts/slideLayout118.xml"/><Relationship Id="rId108" Type="http://schemas.openxmlformats.org/officeDocument/2006/relationships/slideLayout" Target="../slideLayouts/slideLayout123.xml"/><Relationship Id="rId124" Type="http://schemas.openxmlformats.org/officeDocument/2006/relationships/slideLayout" Target="../slideLayouts/slideLayout139.xml"/><Relationship Id="rId129" Type="http://schemas.openxmlformats.org/officeDocument/2006/relationships/slideLayout" Target="../slideLayouts/slideLayout144.xml"/><Relationship Id="rId54" Type="http://schemas.openxmlformats.org/officeDocument/2006/relationships/slideLayout" Target="../slideLayouts/slideLayout69.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91" Type="http://schemas.openxmlformats.org/officeDocument/2006/relationships/slideLayout" Target="../slideLayouts/slideLayout106.xml"/><Relationship Id="rId96" Type="http://schemas.openxmlformats.org/officeDocument/2006/relationships/slideLayout" Target="../slideLayouts/slideLayout11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49" Type="http://schemas.openxmlformats.org/officeDocument/2006/relationships/slideLayout" Target="../slideLayouts/slideLayout64.xml"/><Relationship Id="rId114" Type="http://schemas.openxmlformats.org/officeDocument/2006/relationships/slideLayout" Target="../slideLayouts/slideLayout129.xml"/><Relationship Id="rId119" Type="http://schemas.openxmlformats.org/officeDocument/2006/relationships/slideLayout" Target="../slideLayouts/slideLayout134.xml"/><Relationship Id="rId44" Type="http://schemas.openxmlformats.org/officeDocument/2006/relationships/slideLayout" Target="../slideLayouts/slideLayout59.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130" Type="http://schemas.openxmlformats.org/officeDocument/2006/relationships/theme" Target="../theme/theme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109" Type="http://schemas.openxmlformats.org/officeDocument/2006/relationships/slideLayout" Target="../slideLayouts/slideLayout12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97" Type="http://schemas.openxmlformats.org/officeDocument/2006/relationships/slideLayout" Target="../slideLayouts/slideLayout112.xml"/><Relationship Id="rId104" Type="http://schemas.openxmlformats.org/officeDocument/2006/relationships/slideLayout" Target="../slideLayouts/slideLayout119.xml"/><Relationship Id="rId120" Type="http://schemas.openxmlformats.org/officeDocument/2006/relationships/slideLayout" Target="../slideLayouts/slideLayout135.xml"/><Relationship Id="rId125" Type="http://schemas.openxmlformats.org/officeDocument/2006/relationships/slideLayout" Target="../slideLayouts/slideLayout140.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92" Type="http://schemas.openxmlformats.org/officeDocument/2006/relationships/slideLayout" Target="../slideLayouts/slideLayout107.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110" Type="http://schemas.openxmlformats.org/officeDocument/2006/relationships/slideLayout" Target="../slideLayouts/slideLayout125.xml"/><Relationship Id="rId115" Type="http://schemas.openxmlformats.org/officeDocument/2006/relationships/slideLayout" Target="../slideLayouts/slideLayout13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56" Type="http://schemas.openxmlformats.org/officeDocument/2006/relationships/slideLayout" Target="../slideLayouts/slideLayout71.xml"/><Relationship Id="rId77" Type="http://schemas.openxmlformats.org/officeDocument/2006/relationships/slideLayout" Target="../slideLayouts/slideLayout92.xml"/><Relationship Id="rId100" Type="http://schemas.openxmlformats.org/officeDocument/2006/relationships/slideLayout" Target="../slideLayouts/slideLayout115.xml"/><Relationship Id="rId105" Type="http://schemas.openxmlformats.org/officeDocument/2006/relationships/slideLayout" Target="../slideLayouts/slideLayout120.xml"/><Relationship Id="rId126" Type="http://schemas.openxmlformats.org/officeDocument/2006/relationships/slideLayout" Target="../slideLayouts/slideLayout14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93" Type="http://schemas.openxmlformats.org/officeDocument/2006/relationships/slideLayout" Target="../slideLayouts/slideLayout108.xml"/><Relationship Id="rId98" Type="http://schemas.openxmlformats.org/officeDocument/2006/relationships/slideLayout" Target="../slideLayouts/slideLayout113.xml"/><Relationship Id="rId121" Type="http://schemas.openxmlformats.org/officeDocument/2006/relationships/slideLayout" Target="../slideLayouts/slideLayout136.xml"/><Relationship Id="rId3" Type="http://schemas.openxmlformats.org/officeDocument/2006/relationships/slideLayout" Target="../slideLayouts/slideLayout18.xml"/><Relationship Id="rId25" Type="http://schemas.openxmlformats.org/officeDocument/2006/relationships/slideLayout" Target="../slideLayouts/slideLayout40.xml"/><Relationship Id="rId46" Type="http://schemas.openxmlformats.org/officeDocument/2006/relationships/slideLayout" Target="../slideLayouts/slideLayout61.xml"/><Relationship Id="rId67" Type="http://schemas.openxmlformats.org/officeDocument/2006/relationships/slideLayout" Target="../slideLayouts/slideLayout82.xml"/><Relationship Id="rId116" Type="http://schemas.openxmlformats.org/officeDocument/2006/relationships/slideLayout" Target="../slideLayouts/slideLayout13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62" Type="http://schemas.openxmlformats.org/officeDocument/2006/relationships/slideLayout" Target="../slideLayouts/slideLayout77.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111" Type="http://schemas.openxmlformats.org/officeDocument/2006/relationships/slideLayout" Target="../slideLayouts/slideLayout126.xml"/><Relationship Id="rId15" Type="http://schemas.openxmlformats.org/officeDocument/2006/relationships/slideLayout" Target="../slideLayouts/slideLayout30.xml"/><Relationship Id="rId36" Type="http://schemas.openxmlformats.org/officeDocument/2006/relationships/slideLayout" Target="../slideLayouts/slideLayout51.xml"/><Relationship Id="rId57" Type="http://schemas.openxmlformats.org/officeDocument/2006/relationships/slideLayout" Target="../slideLayouts/slideLayout72.xml"/><Relationship Id="rId106" Type="http://schemas.openxmlformats.org/officeDocument/2006/relationships/slideLayout" Target="../slideLayouts/slideLayout121.xml"/><Relationship Id="rId127" Type="http://schemas.openxmlformats.org/officeDocument/2006/relationships/slideLayout" Target="../slideLayouts/slideLayout14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52" Type="http://schemas.openxmlformats.org/officeDocument/2006/relationships/slideLayout" Target="../slideLayouts/slideLayout67.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94" Type="http://schemas.openxmlformats.org/officeDocument/2006/relationships/slideLayout" Target="../slideLayouts/slideLayout109.xml"/><Relationship Id="rId99" Type="http://schemas.openxmlformats.org/officeDocument/2006/relationships/slideLayout" Target="../slideLayouts/slideLayout114.xml"/><Relationship Id="rId101" Type="http://schemas.openxmlformats.org/officeDocument/2006/relationships/slideLayout" Target="../slideLayouts/slideLayout116.xml"/><Relationship Id="rId122" Type="http://schemas.openxmlformats.org/officeDocument/2006/relationships/slideLayout" Target="../slideLayouts/slideLayout13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15-04-2017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15-04-2017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6.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4.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4.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4.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4.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4.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4.png"/><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png"/><Relationship Id="rId7"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png"/><Relationship Id="rId7"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pic>
        <p:nvPicPr>
          <p:cNvPr id="6" name="Picture Placeholder 5"/>
          <p:cNvPicPr>
            <a:picLocks noGrp="1" noChangeAspect="1"/>
          </p:cNvPicPr>
          <p:nvPr>
            <p:ph type="pic" sz="quarter" idx="11"/>
          </p:nvPr>
        </p:nvPicPr>
        <p:blipFill rotWithShape="1">
          <a:blip r:embed="rId3" cstate="print">
            <a:extLst>
              <a:ext uri="{28A0092B-C50C-407E-A947-70E740481C1C}">
                <a14:useLocalDpi xmlns:a14="http://schemas.microsoft.com/office/drawing/2010/main" val="0"/>
              </a:ext>
            </a:extLst>
          </a:blip>
          <a:srcRect l="9391" t="1887" r="9391" b="29181"/>
          <a:stretch/>
        </p:blipFill>
        <p:spPr/>
      </p:pic>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1218695" y="4068888"/>
            <a:ext cx="7621008" cy="65665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s-PY" sz="2800" spc="371">
                <a:latin typeface="TT Corals Thin DEMO" panose="02000506020000020003" pitchFamily="50" charset="-52"/>
              </a:rPr>
              <a:t>Aplicados a datos del paraguay</a:t>
            </a:r>
          </a:p>
        </p:txBody>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86" y="662535"/>
            <a:ext cx="9435387" cy="6935009"/>
          </a:xfrm>
          <a:prstGeom prst="rect">
            <a:avLst/>
          </a:prstGeom>
        </p:spPr>
      </p:pic>
      <p:sp>
        <p:nvSpPr>
          <p:cNvPr id="3" name="TextBox 2"/>
          <p:cNvSpPr txBox="1"/>
          <p:nvPr/>
        </p:nvSpPr>
        <p:spPr>
          <a:xfrm>
            <a:off x="573392" y="0"/>
            <a:ext cx="4018928"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Data Discovery </a:t>
            </a:r>
            <a:endParaRPr lang="en-US" sz="4400" dirty="0">
              <a:solidFill>
                <a:srgbClr val="318CCA"/>
              </a:solidFill>
              <a:latin typeface="Open Sans"/>
              <a:ea typeface="Arvo" panose="02000000000000000000" pitchFamily="2" charset="0"/>
            </a:endParaRPr>
          </a:p>
        </p:txBody>
      </p:sp>
      <p:sp>
        <p:nvSpPr>
          <p:cNvPr id="5" name="TextBox 4"/>
          <p:cNvSpPr txBox="1"/>
          <p:nvPr/>
        </p:nvSpPr>
        <p:spPr>
          <a:xfrm>
            <a:off x="5923379" y="-1"/>
            <a:ext cx="4348480" cy="769441"/>
          </a:xfrm>
          <a:prstGeom prst="rect">
            <a:avLst/>
          </a:prstGeom>
          <a:noFill/>
        </p:spPr>
        <p:txBody>
          <a:bodyPr wrap="square" rtlCol="0">
            <a:spAutoFit/>
          </a:bodyPr>
          <a:lstStyle/>
          <a:p>
            <a:pPr algn="ctr"/>
            <a:r>
              <a:rPr lang="es-PY" sz="4400" dirty="0" err="1">
                <a:solidFill>
                  <a:srgbClr val="318CCA"/>
                </a:solidFill>
                <a:latin typeface="Open Sans"/>
                <a:ea typeface="Arvo" panose="02000000000000000000" pitchFamily="2" charset="0"/>
              </a:rPr>
              <a:t>Traditional</a:t>
            </a:r>
            <a:r>
              <a:rPr lang="es-PY" sz="4400" dirty="0">
                <a:solidFill>
                  <a:srgbClr val="318CCA"/>
                </a:solidFill>
                <a:latin typeface="Open Sans"/>
                <a:ea typeface="Arvo" panose="02000000000000000000" pitchFamily="2" charset="0"/>
              </a:rPr>
              <a:t> BI</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p:cNvSpPr txBox="1"/>
          <p:nvPr/>
        </p:nvSpPr>
        <p:spPr>
          <a:xfrm>
            <a:off x="2239632" y="812134"/>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Análisis</a:t>
            </a:r>
            <a:endParaRPr lang="en-US" sz="4400" dirty="0">
              <a:solidFill>
                <a:srgbClr val="318CCA"/>
              </a:solidFill>
              <a:latin typeface="Open Sans"/>
              <a:ea typeface="Arvo" panose="02000000000000000000" pitchFamily="2" charset="0"/>
            </a:endParaRPr>
          </a:p>
        </p:txBody>
      </p:sp>
      <p:pic>
        <p:nvPicPr>
          <p:cNvPr id="1026" name="Picture 2" descr="Resultado de imagen para gartner analytics ascendancy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717" y="1581574"/>
            <a:ext cx="9109847" cy="6139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15658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a:off x="-1540041" y="365760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3813684" y="550273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779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a:off x="1859410" y="365760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32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2222310" y="438965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959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4912170" y="441251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8812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2222310" y="169979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934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4916524" y="169979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907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527048" y="1057395"/>
            <a:ext cx="6979544" cy="6629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527048" y="950976"/>
            <a:ext cx="6692338" cy="66294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2015 </a:t>
            </a:r>
            <a:r>
              <a:rPr lang="ES-PY" sz="4400" noProof="1">
                <a:solidFill>
                  <a:srgbClr val="318CCA"/>
                </a:solidFill>
                <a:latin typeface="Open Sans"/>
                <a:ea typeface="Adobe Fangsong Std R" panose="02020400000000000000" pitchFamily="18" charset="-128"/>
              </a:rPr>
              <a:t>Cuadrante Mágico de Gartner</a:t>
            </a:r>
          </a:p>
        </p:txBody>
      </p:sp>
      <p:pic>
        <p:nvPicPr>
          <p:cNvPr id="4" name="Picture 2" descr="https://cdnl.tblsft.com/sites/default/files/mq_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048" y="950976"/>
            <a:ext cx="6629400" cy="6629400"/>
          </a:xfrm>
          <a:prstGeom prst="rect">
            <a:avLst/>
          </a:prstGeom>
          <a:solidFill>
            <a:schemeClr val="bg1"/>
          </a:solidFill>
          <a:extLst/>
        </p:spPr>
      </p:pic>
    </p:spTree>
    <p:extLst>
      <p:ext uri="{BB962C8B-B14F-4D97-AF65-F5344CB8AC3E}">
        <p14:creationId xmlns:p14="http://schemas.microsoft.com/office/powerpoint/2010/main" val="2693504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s-PY" sz="2000" b="0" i="0" u="none" strike="noStrike" kern="1200" cap="none" spc="0" normalizeH="0" baseline="0">
                <a:ln>
                  <a:noFill/>
                </a:ln>
                <a:solidFill>
                  <a:prstClr val="black">
                    <a:lumMod val="75000"/>
                    <a:lumOff val="25000"/>
                  </a:prstClr>
                </a:solidFill>
                <a:effectLst/>
                <a:uLnTx/>
                <a:uFillTx/>
                <a:latin typeface="HK Grotesk"/>
                <a:sym typeface="HK Grotesk"/>
              </a:rPr>
              <a:t>Presentado por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Hernán Landaida Duarte</a:t>
            </a: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p>
        </p:txBody>
      </p:sp>
      <p:pic>
        <p:nvPicPr>
          <p:cNvPr id="5" name="Picture Placeholder 4"/>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l="16616" r="16616"/>
          <a:stretch>
            <a:fillRect/>
          </a:stretch>
        </p:blipFill>
        <p:spPr>
          <a:xfrm>
            <a:off x="6762750" y="1541463"/>
            <a:ext cx="1130300" cy="201453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pic>
        <p:nvPicPr>
          <p:cNvPr id="6" name="Picture Placeholder 5"/>
          <p:cNvPicPr>
            <a:picLocks noGrp="1" noChangeAspect="1"/>
          </p:cNvPicPr>
          <p:nvPr>
            <p:ph type="pic" sz="quarter" idx="4294967295"/>
          </p:nvPr>
        </p:nvPicPr>
        <p:blipFill>
          <a:blip r:embed="rId4" cstate="print">
            <a:extLst>
              <a:ext uri="{28A0092B-C50C-407E-A947-70E740481C1C}">
                <a14:useLocalDpi xmlns:a14="http://schemas.microsoft.com/office/drawing/2010/main" val="0"/>
              </a:ext>
            </a:extLst>
          </a:blip>
          <a:stretch>
            <a:fillRect/>
          </a:stretch>
        </p:blipFill>
        <p:spPr>
          <a:xfrm>
            <a:off x="6762750" y="4187208"/>
            <a:ext cx="1130300" cy="2009422"/>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sp>
        <p:nvSpPr>
          <p:cNvPr id="22" name="TextBox 21"/>
          <p:cNvSpPr txBox="1"/>
          <p:nvPr/>
        </p:nvSpPr>
        <p:spPr>
          <a:xfrm>
            <a:off x="8080092" y="1911642"/>
            <a:ext cx="1790781"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Ariel Landaida</a:t>
            </a:r>
          </a:p>
        </p:txBody>
      </p:sp>
      <p:sp>
        <p:nvSpPr>
          <p:cNvPr id="24" name="TextBox 23"/>
          <p:cNvSpPr txBox="1"/>
          <p:nvPr/>
        </p:nvSpPr>
        <p:spPr>
          <a:xfrm>
            <a:off x="8080004" y="4521046"/>
            <a:ext cx="1791548"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s-PY" sz="2000" b="0" i="0" u="none" strike="noStrike" kern="1200" cap="none" spc="0" normalizeH="0" baseline="0">
                <a:ln>
                  <a:noFill/>
                </a:ln>
                <a:solidFill>
                  <a:prstClr val="black"/>
                </a:solidFill>
                <a:effectLst/>
                <a:uLnTx/>
                <a:uFillTx/>
                <a:latin typeface="HK Grotesk Medium" panose="00000600000000000000" pitchFamily="50" charset="0"/>
                <a:ea typeface="+mn-ea"/>
                <a:cs typeface="+mn-cs"/>
              </a:rPr>
              <a:t>Iván Cáceres</a:t>
            </a:r>
          </a:p>
        </p:txBody>
      </p:sp>
      <p:sp>
        <p:nvSpPr>
          <p:cNvPr id="25" name="Shape 43"/>
          <p:cNvSpPr txBox="1">
            <a:spLocks/>
          </p:cNvSpPr>
          <p:nvPr/>
        </p:nvSpPr>
        <p:spPr>
          <a:xfrm>
            <a:off x="346819" y="2293177"/>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pic>
        <p:nvPicPr>
          <p:cNvPr id="2" name="Picture Placeholder 1"/>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23549" r="23549"/>
          <a:stretch>
            <a:fillRect/>
          </a:stretch>
        </p:blipFill>
        <p:spPr/>
      </p:pic>
      <p:sp>
        <p:nvSpPr>
          <p:cNvPr id="18" name="Shape 54"/>
          <p:cNvSpPr/>
          <p:nvPr/>
        </p:nvSpPr>
        <p:spPr>
          <a:xfrm>
            <a:off x="498273" y="2957013"/>
            <a:ext cx="4568045" cy="39758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a:solidFill>
                  <a:srgbClr val="C4C4C4"/>
                </a:solidFill>
                <a:latin typeface="TT Corals Thin DEMO" panose="02000506020000020003" pitchFamily="50" charset="-52"/>
              </a:rPr>
              <a:t>Aplicados a datos del paraguay</a:t>
            </a:r>
          </a:p>
        </p:txBody>
      </p:sp>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2" descr="https://cdnl.tblsft.com/sites/default/files/mq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048" y="950976"/>
            <a:ext cx="6629400" cy="6629400"/>
          </a:xfrm>
          <a:prstGeom prst="rect">
            <a:avLst/>
          </a:prstGeom>
          <a:solidFill>
            <a:schemeClr val="bg1"/>
          </a:solidFill>
          <a:extLst/>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527048" y="1057395"/>
            <a:ext cx="6979544" cy="6629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527048" y="950976"/>
            <a:ext cx="6692338" cy="66294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2016 </a:t>
            </a:r>
            <a:r>
              <a:rPr lang="ES-PY" sz="4400" noProof="1">
                <a:solidFill>
                  <a:srgbClr val="318CCA"/>
                </a:solidFill>
                <a:latin typeface="Open Sans"/>
                <a:ea typeface="Adobe Fangsong Std R" panose="02020400000000000000" pitchFamily="18" charset="-128"/>
              </a:rPr>
              <a:t>Cuadrante Mágico de Gartner</a:t>
            </a:r>
          </a:p>
        </p:txBody>
      </p:sp>
    </p:spTree>
    <p:extLst>
      <p:ext uri="{BB962C8B-B14F-4D97-AF65-F5344CB8AC3E}">
        <p14:creationId xmlns:p14="http://schemas.microsoft.com/office/powerpoint/2010/main" val="2811841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7048" y="950976"/>
            <a:ext cx="6692338" cy="6629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cdnl.tblsft.com/sites/default/files/mq_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048" y="950976"/>
            <a:ext cx="6629400" cy="6629400"/>
          </a:xfrm>
          <a:prstGeom prst="rect">
            <a:avLst/>
          </a:prstGeom>
          <a:solidFill>
            <a:schemeClr val="bg1"/>
          </a:solidFill>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527048" y="950976"/>
            <a:ext cx="6979544" cy="6735819"/>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2017 </a:t>
            </a:r>
            <a:r>
              <a:rPr lang="ES-PY" sz="4400" noProof="1">
                <a:solidFill>
                  <a:srgbClr val="318CCA"/>
                </a:solidFill>
                <a:latin typeface="Open Sans"/>
                <a:ea typeface="Adobe Fangsong Std R" panose="02020400000000000000" pitchFamily="18" charset="-128"/>
              </a:rPr>
              <a:t>Cuadrante Mágico de Gartner</a:t>
            </a:r>
          </a:p>
        </p:txBody>
      </p:sp>
    </p:spTree>
    <p:extLst>
      <p:ext uri="{BB962C8B-B14F-4D97-AF65-F5344CB8AC3E}">
        <p14:creationId xmlns:p14="http://schemas.microsoft.com/office/powerpoint/2010/main" val="2142218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642"/>
            <a:ext cx="10235776" cy="7716614"/>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450" y="41642"/>
            <a:ext cx="9514286" cy="691428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8297" y="438412"/>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3534" y="1064728"/>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97718" y="452622"/>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38244" y="583569"/>
            <a:ext cx="9116697" cy="7030431"/>
          </a:xfrm>
          <a:prstGeom prst="rect">
            <a:avLst/>
          </a:prstGeom>
        </p:spPr>
      </p:pic>
      <p:sp>
        <p:nvSpPr>
          <p:cNvPr id="9" name="Elipse 15"/>
          <p:cNvSpPr/>
          <p:nvPr/>
        </p:nvSpPr>
        <p:spPr>
          <a:xfrm>
            <a:off x="-2997967" y="383273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0" name="Elipse 20"/>
          <p:cNvSpPr/>
          <p:nvPr/>
        </p:nvSpPr>
        <p:spPr>
          <a:xfrm>
            <a:off x="-2979869" y="306226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5400019" y="379818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Elipse 20"/>
          <p:cNvSpPr/>
          <p:nvPr/>
        </p:nvSpPr>
        <p:spPr>
          <a:xfrm>
            <a:off x="-5400019" y="400826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5"/>
          <p:cNvSpPr/>
          <p:nvPr/>
        </p:nvSpPr>
        <p:spPr>
          <a:xfrm>
            <a:off x="-6009143" y="378389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6009143" y="342247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5774165" y="2511673"/>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2" name="TextBox 21"/>
          <p:cNvSpPr txBox="1"/>
          <p:nvPr/>
        </p:nvSpPr>
        <p:spPr>
          <a:xfrm>
            <a:off x="-5774165" y="285594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3" name="TextBox 22"/>
          <p:cNvSpPr txBox="1"/>
          <p:nvPr/>
        </p:nvSpPr>
        <p:spPr>
          <a:xfrm>
            <a:off x="-5774165" y="321615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19" name="Rectangle 18"/>
          <p:cNvSpPr/>
          <p:nvPr/>
        </p:nvSpPr>
        <p:spPr>
          <a:xfrm rot="5400000">
            <a:off x="-7946678" y="-2314428"/>
            <a:ext cx="1977401" cy="9956800"/>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1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3497471" y="2462684"/>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4" name="TextBox 23"/>
          <p:cNvSpPr txBox="1"/>
          <p:nvPr/>
        </p:nvSpPr>
        <p:spPr>
          <a:xfrm>
            <a:off x="-3497471" y="2806958"/>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27" name="TextBox 26"/>
          <p:cNvSpPr txBox="1"/>
          <p:nvPr/>
        </p:nvSpPr>
        <p:spPr>
          <a:xfrm>
            <a:off x="-3497471" y="3167168"/>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
        <p:nvSpPr>
          <p:cNvPr id="18" name="TextBox 17"/>
          <p:cNvSpPr txBox="1"/>
          <p:nvPr/>
        </p:nvSpPr>
        <p:spPr>
          <a:xfrm>
            <a:off x="-3497471" y="3498785"/>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19" name="Rectangle 18"/>
          <p:cNvSpPr/>
          <p:nvPr/>
        </p:nvSpPr>
        <p:spPr>
          <a:xfrm rot="5400000">
            <a:off x="-13132330" y="-2704947"/>
            <a:ext cx="1977401" cy="10064750"/>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970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1"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20"/>
          <p:cNvSpPr/>
          <p:nvPr/>
        </p:nvSpPr>
        <p:spPr>
          <a:xfrm>
            <a:off x="1066288"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1253897" y="1624611"/>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19" name="TextBox 18"/>
          <p:cNvSpPr txBox="1"/>
          <p:nvPr/>
        </p:nvSpPr>
        <p:spPr>
          <a:xfrm>
            <a:off x="-3962420" y="1861190"/>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20" name="TextBox 19"/>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
        <p:nvSpPr>
          <p:cNvPr id="21" name="TextBox 20"/>
          <p:cNvSpPr txBox="1"/>
          <p:nvPr/>
        </p:nvSpPr>
        <p:spPr>
          <a:xfrm>
            <a:off x="-3962420" y="2553017"/>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22"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06698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Rectangle 23"/>
          <p:cNvSpPr/>
          <p:nvPr/>
        </p:nvSpPr>
        <p:spPr>
          <a:xfrm rot="5400000">
            <a:off x="-7545402" y="-490914"/>
            <a:ext cx="1977401" cy="9956800"/>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762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9"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0"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1" name="Elipse 15"/>
          <p:cNvSpPr/>
          <p:nvPr/>
        </p:nvSpPr>
        <p:spPr>
          <a:xfrm>
            <a:off x="1678807"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2" name="Elipse 20"/>
          <p:cNvSpPr/>
          <p:nvPr/>
        </p:nvSpPr>
        <p:spPr>
          <a:xfrm>
            <a:off x="1678807"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3"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4"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TextBox 17"/>
          <p:cNvSpPr txBox="1"/>
          <p:nvPr/>
        </p:nvSpPr>
        <p:spPr>
          <a:xfrm>
            <a:off x="1253897" y="1881573"/>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21" name="TextBox 20"/>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
        <p:nvSpPr>
          <p:cNvPr id="22" name="TextBox 21"/>
          <p:cNvSpPr txBox="1"/>
          <p:nvPr/>
        </p:nvSpPr>
        <p:spPr>
          <a:xfrm>
            <a:off x="-3962420" y="2553017"/>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23" name="Elipse 15"/>
          <p:cNvSpPr/>
          <p:nvPr/>
        </p:nvSpPr>
        <p:spPr>
          <a:xfrm>
            <a:off x="1065776"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20"/>
          <p:cNvSpPr/>
          <p:nvPr/>
        </p:nvSpPr>
        <p:spPr>
          <a:xfrm>
            <a:off x="1065776"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678295"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20"/>
          <p:cNvSpPr/>
          <p:nvPr/>
        </p:nvSpPr>
        <p:spPr>
          <a:xfrm>
            <a:off x="1678295" y="2656177"/>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22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543454" y="4642320"/>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54345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6265323"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sp>
        <p:nvSpPr>
          <p:cNvPr id="3" name="TextBox 2"/>
          <p:cNvSpPr txBox="1"/>
          <p:nvPr/>
        </p:nvSpPr>
        <p:spPr>
          <a:xfrm>
            <a:off x="32237" y="1775591"/>
            <a:ext cx="3017138" cy="451406"/>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s-PY"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CONTENIDO</a:t>
            </a:r>
            <a:endParaRPr kumimoji="0" lang="en-US"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endParaRPr>
          </a:p>
        </p:txBody>
      </p:sp>
      <p:sp>
        <p:nvSpPr>
          <p:cNvPr id="23" name="TextBox 22"/>
          <p:cNvSpPr txBox="1"/>
          <p:nvPr/>
        </p:nvSpPr>
        <p:spPr>
          <a:xfrm>
            <a:off x="3575308" y="2934883"/>
            <a:ext cx="2834640" cy="1323439"/>
          </a:xfrm>
          <a:prstGeom prst="rect">
            <a:avLst/>
          </a:prstGeom>
          <a:noFill/>
        </p:spPr>
        <p:txBody>
          <a:bodyPr wrap="square" rtlCol="0">
            <a:spAutoFit/>
          </a:bodyPr>
          <a:lstStyle/>
          <a:p>
            <a:pPr marL="0" marR="0" lvl="0" indent="0"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Tecnologías, componentes y beneficios de Business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Intelligence</a:t>
            </a:r>
            <a:endPar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endParaRPr>
          </a:p>
        </p:txBody>
      </p:sp>
      <p:sp>
        <p:nvSpPr>
          <p:cNvPr id="24" name="TextBox 23"/>
          <p:cNvSpPr txBox="1"/>
          <p:nvPr/>
        </p:nvSpPr>
        <p:spPr>
          <a:xfrm>
            <a:off x="3995385" y="2236762"/>
            <a:ext cx="612668" cy="630942"/>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BI</a:t>
            </a:r>
          </a:p>
        </p:txBody>
      </p:sp>
      <p:sp>
        <p:nvSpPr>
          <p:cNvPr id="27" name="TextBox 26"/>
          <p:cNvSpPr txBox="1"/>
          <p:nvPr/>
        </p:nvSpPr>
        <p:spPr>
          <a:xfrm>
            <a:off x="3575308" y="5176715"/>
            <a:ext cx="2834640" cy="1631216"/>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Características principales de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Tableau</a:t>
            </a: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 (Software de análisis visual para Data Discovery)</a:t>
            </a:r>
          </a:p>
        </p:txBody>
      </p:sp>
      <p:sp>
        <p:nvSpPr>
          <p:cNvPr id="28" name="TextBox 27"/>
          <p:cNvSpPr txBox="1"/>
          <p:nvPr/>
        </p:nvSpPr>
        <p:spPr>
          <a:xfrm>
            <a:off x="3995385" y="4514574"/>
            <a:ext cx="1633460"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Tableau</a:t>
            </a:r>
          </a:p>
        </p:txBody>
      </p:sp>
      <p:sp>
        <p:nvSpPr>
          <p:cNvPr id="36" name="TextBox 35"/>
          <p:cNvSpPr txBox="1"/>
          <p:nvPr/>
        </p:nvSpPr>
        <p:spPr>
          <a:xfrm>
            <a:off x="6304656" y="5176715"/>
            <a:ext cx="2834640" cy="1015663"/>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lang="es-PY" sz="2000" dirty="0">
                <a:solidFill>
                  <a:prstClr val="white">
                    <a:lumMod val="50000"/>
                  </a:prstClr>
                </a:solidFill>
                <a:latin typeface="HK Grotesk" panose="00000500000000000000" pitchFamily="50" charset="0"/>
              </a:rPr>
              <a:t>Visualizaciones </a:t>
            </a:r>
            <a:r>
              <a:rPr lang="en-US" sz="2000" dirty="0" err="1">
                <a:solidFill>
                  <a:prstClr val="white">
                    <a:lumMod val="50000"/>
                  </a:prstClr>
                </a:solidFill>
                <a:latin typeface="HK Grotesk" panose="00000500000000000000" pitchFamily="50" charset="0"/>
              </a:rPr>
              <a:t>basadas</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en</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datos</a:t>
            </a:r>
            <a:r>
              <a:rPr lang="en-US" sz="2000" dirty="0">
                <a:solidFill>
                  <a:prstClr val="white">
                    <a:lumMod val="50000"/>
                  </a:prstClr>
                </a:solidFill>
                <a:latin typeface="HK Grotesk" panose="00000500000000000000" pitchFamily="50" charset="0"/>
              </a:rPr>
              <a:t> de la ANDE y DGEEC.</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37" name="TextBox 36"/>
          <p:cNvSpPr txBox="1"/>
          <p:nvPr/>
        </p:nvSpPr>
        <p:spPr>
          <a:xfrm>
            <a:off x="6747782" y="4509708"/>
            <a:ext cx="2388154"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Dashboards</a:t>
            </a:r>
          </a:p>
        </p:txBody>
      </p:sp>
      <p:sp>
        <p:nvSpPr>
          <p:cNvPr id="39" name="TextBox 38"/>
          <p:cNvSpPr txBox="1"/>
          <p:nvPr/>
        </p:nvSpPr>
        <p:spPr>
          <a:xfrm>
            <a:off x="6304656" y="2934883"/>
            <a:ext cx="2834640" cy="1323439"/>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Met</a:t>
            </a:r>
            <a:r>
              <a:rPr lang="es-PY" sz="2000" dirty="0" err="1">
                <a:solidFill>
                  <a:prstClr val="white">
                    <a:lumMod val="50000"/>
                  </a:prstClr>
                </a:solidFill>
                <a:latin typeface="HK Grotesk" panose="00000500000000000000" pitchFamily="50" charset="0"/>
              </a:rPr>
              <a:t>odologías</a:t>
            </a:r>
            <a:r>
              <a:rPr lang="es-PY" sz="2000" dirty="0">
                <a:solidFill>
                  <a:prstClr val="white">
                    <a:lumMod val="50000"/>
                  </a:prstClr>
                </a:solidFill>
                <a:latin typeface="HK Grotesk" panose="00000500000000000000" pitchFamily="50" charset="0"/>
              </a:rPr>
              <a:t> tradicionales de BI y las metodologías de Data Discovery.</a:t>
            </a:r>
            <a:endParaRPr kumimoji="0" lang="es-PY"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40" name="TextBox 39"/>
          <p:cNvSpPr txBox="1"/>
          <p:nvPr/>
        </p:nvSpPr>
        <p:spPr>
          <a:xfrm>
            <a:off x="6716421" y="2226997"/>
            <a:ext cx="2967672"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Data Discovery</a:t>
            </a:r>
          </a:p>
        </p:txBody>
      </p:sp>
      <p:sp>
        <p:nvSpPr>
          <p:cNvPr id="48" name="Shape 83"/>
          <p:cNvSpPr/>
          <p:nvPr/>
        </p:nvSpPr>
        <p:spPr>
          <a:xfrm>
            <a:off x="6330961" y="4594416"/>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3450400" y="2476107"/>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3450400" y="272674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8" name="TextBox 27"/>
          <p:cNvSpPr txBox="1"/>
          <p:nvPr/>
        </p:nvSpPr>
        <p:spPr>
          <a:xfrm>
            <a:off x="1253897" y="1881573"/>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31" name="TextBox 30"/>
          <p:cNvSpPr txBox="1"/>
          <p:nvPr/>
        </p:nvSpPr>
        <p:spPr>
          <a:xfrm>
            <a:off x="5656148"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
        <p:nvSpPr>
          <p:cNvPr id="32" name="TextBox 31"/>
          <p:cNvSpPr txBox="1"/>
          <p:nvPr/>
        </p:nvSpPr>
        <p:spPr>
          <a:xfrm>
            <a:off x="-3962420" y="2553017"/>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35"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3450400" y="2476107"/>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20"/>
          <p:cNvSpPr/>
          <p:nvPr/>
        </p:nvSpPr>
        <p:spPr>
          <a:xfrm>
            <a:off x="3450400" y="272674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0646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4057394" y="245947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4057394" y="16889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8" name="TextBox 27"/>
          <p:cNvSpPr txBox="1"/>
          <p:nvPr/>
        </p:nvSpPr>
        <p:spPr>
          <a:xfrm>
            <a:off x="1253897" y="1881573"/>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32" name="TextBox 31"/>
          <p:cNvSpPr txBox="1"/>
          <p:nvPr/>
        </p:nvSpPr>
        <p:spPr>
          <a:xfrm>
            <a:off x="5656148" y="1869514"/>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24" name="Elipse 20"/>
          <p:cNvSpPr/>
          <p:nvPr/>
        </p:nvSpPr>
        <p:spPr>
          <a:xfrm>
            <a:off x="3450400" y="272674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3450400" y="2476107"/>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TextBox 29"/>
          <p:cNvSpPr txBox="1"/>
          <p:nvPr/>
        </p:nvSpPr>
        <p:spPr>
          <a:xfrm>
            <a:off x="5656148"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Tree>
    <p:extLst>
      <p:ext uri="{BB962C8B-B14F-4D97-AF65-F5344CB8AC3E}">
        <p14:creationId xmlns:p14="http://schemas.microsoft.com/office/powerpoint/2010/main" val="3440323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7" name="TextBox 36"/>
          <p:cNvSpPr txBox="1"/>
          <p:nvPr/>
        </p:nvSpPr>
        <p:spPr>
          <a:xfrm>
            <a:off x="1487047" y="3850419"/>
            <a:ext cx="296883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1.348.192</a:t>
            </a:r>
            <a:endParaRPr lang="es-ES" sz="1400" b="1" dirty="0">
              <a:solidFill>
                <a:srgbClr val="E47272"/>
              </a:solidFill>
            </a:endParaRPr>
          </a:p>
        </p:txBody>
      </p:sp>
      <p:sp>
        <p:nvSpPr>
          <p:cNvPr id="38" name="TextBox 37"/>
          <p:cNvSpPr txBox="1"/>
          <p:nvPr/>
        </p:nvSpPr>
        <p:spPr>
          <a:xfrm>
            <a:off x="1487046" y="4180591"/>
            <a:ext cx="2968839"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1.388.616</a:t>
            </a:r>
            <a:endParaRPr lang="es-ES" sz="1400" b="1" dirty="0">
              <a:solidFill>
                <a:srgbClr val="E47272"/>
              </a:solidFill>
            </a:endParaRPr>
          </a:p>
        </p:txBody>
      </p:sp>
      <p:sp>
        <p:nvSpPr>
          <p:cNvPr id="39" name="TextBox 38"/>
          <p:cNvSpPr txBox="1"/>
          <p:nvPr/>
        </p:nvSpPr>
        <p:spPr>
          <a:xfrm>
            <a:off x="1487047" y="4513261"/>
            <a:ext cx="296883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2.020=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16.593GWh </a:t>
            </a:r>
            <a:r>
              <a:rPr lang="es-ES" sz="1400" dirty="0">
                <a:solidFill>
                  <a:srgbClr val="6CA6CE"/>
                </a:solidFill>
              </a:rPr>
              <a:t>7.310.582 </a:t>
            </a:r>
            <a:r>
              <a:rPr lang="es-ES" sz="1400" b="1" dirty="0">
                <a:solidFill>
                  <a:srgbClr val="CFD06A"/>
                </a:solidFill>
              </a:rPr>
              <a:t>1.615.945</a:t>
            </a:r>
            <a:endParaRPr lang="es-ES" sz="1400" b="1" dirty="0">
              <a:solidFill>
                <a:srgbClr val="E47272"/>
              </a:solidFill>
            </a:endParaRPr>
          </a:p>
        </p:txBody>
      </p:sp>
      <p:sp>
        <p:nvSpPr>
          <p:cNvPr id="4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4"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5"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6" name="Elipse 15"/>
          <p:cNvSpPr/>
          <p:nvPr/>
        </p:nvSpPr>
        <p:spPr>
          <a:xfrm>
            <a:off x="4682995" y="5515065"/>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20"/>
          <p:cNvSpPr/>
          <p:nvPr/>
        </p:nvSpPr>
        <p:spPr>
          <a:xfrm>
            <a:off x="4692137" y="4524149"/>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8" name="Elipse 15"/>
          <p:cNvSpPr/>
          <p:nvPr/>
        </p:nvSpPr>
        <p:spPr>
          <a:xfrm>
            <a:off x="468299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63996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1" name="Elipse 20"/>
          <p:cNvSpPr/>
          <p:nvPr/>
        </p:nvSpPr>
        <p:spPr>
          <a:xfrm>
            <a:off x="8608290" y="5856417"/>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35446" y="6000230"/>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608290" y="578354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6941604" y="4338410"/>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5" name="TextBox 24"/>
          <p:cNvSpPr txBox="1"/>
          <p:nvPr/>
        </p:nvSpPr>
        <p:spPr>
          <a:xfrm>
            <a:off x="6941603" y="4675547"/>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TextBox 26"/>
          <p:cNvSpPr txBox="1"/>
          <p:nvPr/>
        </p:nvSpPr>
        <p:spPr>
          <a:xfrm>
            <a:off x="6941603" y="5022973"/>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8.222GWh </a:t>
            </a:r>
            <a:r>
              <a:rPr lang="es-ES" sz="1400" b="1" dirty="0">
                <a:solidFill>
                  <a:srgbClr val="7FC67F"/>
                </a:solidFill>
              </a:rPr>
              <a:t>2.634.406.808</a:t>
            </a:r>
            <a:endParaRPr lang="es-ES" sz="1400" b="1" dirty="0">
              <a:solidFill>
                <a:srgbClr val="E47272"/>
              </a:solidFill>
            </a:endParaRPr>
          </a:p>
        </p:txBody>
      </p:sp>
    </p:spTree>
    <p:extLst>
      <p:ext uri="{BB962C8B-B14F-4D97-AF65-F5344CB8AC3E}">
        <p14:creationId xmlns:p14="http://schemas.microsoft.com/office/powerpoint/2010/main" val="48754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294728" y="48359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69072" y="662294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294728" y="5159081"/>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294728" y="54836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6294728" y="5808229"/>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797062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4059426" y="526196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4059426" y="5567546"/>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4059426" y="58986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4059426" y="61809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948742" y="6891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91593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Oval 38"/>
          <p:cNvSpPr/>
          <p:nvPr/>
        </p:nvSpPr>
        <p:spPr>
          <a:xfrm>
            <a:off x="-2876550" y="265470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876847" y="2131485"/>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42" name="TextBox 41"/>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19" name="TextBox 18"/>
          <p:cNvSpPr txBox="1"/>
          <p:nvPr/>
        </p:nvSpPr>
        <p:spPr>
          <a:xfrm>
            <a:off x="-2201952" y="4733947"/>
            <a:ext cx="1015304" cy="307777"/>
          </a:xfrm>
          <a:prstGeom prst="rect">
            <a:avLst/>
          </a:prstGeom>
          <a:solidFill>
            <a:schemeClr val="bg1"/>
          </a:solidFill>
          <a:ln>
            <a:solidFill>
              <a:schemeClr val="tx2">
                <a:lumMod val="20000"/>
                <a:lumOff val="80000"/>
              </a:schemeClr>
            </a:solidFill>
          </a:ln>
        </p:spPr>
        <p:txBody>
          <a:bodyPr wrap="square" rtlCol="0">
            <a:spAutoFit/>
          </a:bodyPr>
          <a:lstStyle/>
          <a:p>
            <a:pPr algn="ctr"/>
            <a:r>
              <a:rPr lang="en-US" sz="1400" dirty="0">
                <a:solidFill>
                  <a:schemeClr val="tx1">
                    <a:lumMod val="50000"/>
                    <a:lumOff val="50000"/>
                  </a:schemeClr>
                </a:solidFill>
              </a:rPr>
              <a:t>A</a:t>
            </a:r>
            <a:r>
              <a:rPr lang="es-PY" sz="1400" dirty="0">
                <a:solidFill>
                  <a:schemeClr val="tx1">
                    <a:lumMod val="50000"/>
                    <a:lumOff val="50000"/>
                  </a:schemeClr>
                </a:solidFill>
              </a:rPr>
              <a:t>ÑO </a:t>
            </a:r>
            <a:r>
              <a:rPr lang="en-US" sz="1400" dirty="0">
                <a:solidFill>
                  <a:schemeClr val="tx1">
                    <a:lumMod val="50000"/>
                    <a:lumOff val="50000"/>
                  </a:schemeClr>
                </a:solidFill>
              </a:rPr>
              <a:t>2.014</a:t>
            </a:r>
            <a:endParaRPr lang="es-ES" sz="1400" b="1" dirty="0">
              <a:solidFill>
                <a:srgbClr val="C72C2C"/>
              </a:solidFill>
            </a:endParaRPr>
          </a:p>
        </p:txBody>
      </p:sp>
    </p:spTree>
    <p:extLst>
      <p:ext uri="{BB962C8B-B14F-4D97-AF65-F5344CB8AC3E}">
        <p14:creationId xmlns:p14="http://schemas.microsoft.com/office/powerpoint/2010/main" val="56941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21" name="TextBox 20"/>
          <p:cNvSpPr txBox="1"/>
          <p:nvPr/>
        </p:nvSpPr>
        <p:spPr>
          <a:xfrm>
            <a:off x="4489251" y="1759920"/>
            <a:ext cx="1015304" cy="307777"/>
          </a:xfrm>
          <a:prstGeom prst="rect">
            <a:avLst/>
          </a:prstGeom>
          <a:solidFill>
            <a:schemeClr val="bg1"/>
          </a:solidFill>
          <a:ln>
            <a:solidFill>
              <a:schemeClr val="tx2">
                <a:lumMod val="20000"/>
                <a:lumOff val="80000"/>
              </a:schemeClr>
            </a:solidFill>
          </a:ln>
        </p:spPr>
        <p:txBody>
          <a:bodyPr wrap="square" rtlCol="0">
            <a:spAutoFit/>
          </a:bodyPr>
          <a:lstStyle/>
          <a:p>
            <a:pPr algn="ctr"/>
            <a:r>
              <a:rPr lang="en-US" sz="1400" dirty="0">
                <a:solidFill>
                  <a:schemeClr val="tx1">
                    <a:lumMod val="50000"/>
                    <a:lumOff val="50000"/>
                  </a:schemeClr>
                </a:solidFill>
              </a:rPr>
              <a:t>A</a:t>
            </a:r>
            <a:r>
              <a:rPr lang="es-PY" sz="1400" dirty="0">
                <a:solidFill>
                  <a:schemeClr val="tx1">
                    <a:lumMod val="50000"/>
                    <a:lumOff val="50000"/>
                  </a:schemeClr>
                </a:solidFill>
              </a:rPr>
              <a:t>ÑO </a:t>
            </a:r>
            <a:r>
              <a:rPr lang="en-US" sz="1400" dirty="0">
                <a:solidFill>
                  <a:schemeClr val="tx1">
                    <a:lumMod val="50000"/>
                    <a:lumOff val="50000"/>
                  </a:schemeClr>
                </a:solidFill>
              </a:rPr>
              <a:t>2.014</a:t>
            </a:r>
            <a:endParaRPr lang="es-ES" sz="1400" b="1" dirty="0">
              <a:solidFill>
                <a:srgbClr val="C72C2C"/>
              </a:solidFill>
            </a:endParaRPr>
          </a:p>
        </p:txBody>
      </p:sp>
    </p:spTree>
    <p:extLst>
      <p:ext uri="{BB962C8B-B14F-4D97-AF65-F5344CB8AC3E}">
        <p14:creationId xmlns:p14="http://schemas.microsoft.com/office/powerpoint/2010/main" val="3011458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24690" y="5452260"/>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709290" y="5452260"/>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21" name="Elipse 15"/>
          <p:cNvSpPr/>
          <p:nvPr/>
        </p:nvSpPr>
        <p:spPr>
          <a:xfrm>
            <a:off x="-1764316"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417591"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1767070"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761562"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3911384" y="322783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9" name="TextBox 28"/>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
        <p:nvSpPr>
          <p:cNvPr id="32" name="TextBox 31"/>
          <p:cNvSpPr txBox="1"/>
          <p:nvPr/>
        </p:nvSpPr>
        <p:spPr>
          <a:xfrm>
            <a:off x="4489251" y="1759920"/>
            <a:ext cx="1015304" cy="307777"/>
          </a:xfrm>
          <a:prstGeom prst="rect">
            <a:avLst/>
          </a:prstGeom>
          <a:solidFill>
            <a:schemeClr val="bg1"/>
          </a:solidFill>
          <a:ln>
            <a:solidFill>
              <a:schemeClr val="tx2">
                <a:lumMod val="20000"/>
                <a:lumOff val="80000"/>
              </a:schemeClr>
            </a:solidFill>
          </a:ln>
        </p:spPr>
        <p:txBody>
          <a:bodyPr wrap="square" rtlCol="0">
            <a:spAutoFit/>
          </a:bodyPr>
          <a:lstStyle/>
          <a:p>
            <a:pPr algn="ctr"/>
            <a:r>
              <a:rPr lang="en-US" sz="1400" dirty="0">
                <a:solidFill>
                  <a:schemeClr val="tx1">
                    <a:lumMod val="50000"/>
                    <a:lumOff val="50000"/>
                  </a:schemeClr>
                </a:solidFill>
              </a:rPr>
              <a:t>A</a:t>
            </a:r>
            <a:r>
              <a:rPr lang="es-PY" sz="1400" dirty="0">
                <a:solidFill>
                  <a:schemeClr val="tx1">
                    <a:lumMod val="50000"/>
                    <a:lumOff val="50000"/>
                  </a:schemeClr>
                </a:solidFill>
              </a:rPr>
              <a:t>ÑO </a:t>
            </a:r>
            <a:r>
              <a:rPr lang="en-US" sz="1400" dirty="0">
                <a:solidFill>
                  <a:schemeClr val="tx1">
                    <a:lumMod val="50000"/>
                    <a:lumOff val="50000"/>
                  </a:schemeClr>
                </a:solidFill>
              </a:rPr>
              <a:t>2.014</a:t>
            </a:r>
            <a:endParaRPr lang="es-ES" sz="1400" b="1" dirty="0">
              <a:solidFill>
                <a:srgbClr val="C72C2C"/>
              </a:solidFill>
            </a:endParaRPr>
          </a:p>
        </p:txBody>
      </p:sp>
    </p:spTree>
    <p:extLst>
      <p:ext uri="{BB962C8B-B14F-4D97-AF65-F5344CB8AC3E}">
        <p14:creationId xmlns:p14="http://schemas.microsoft.com/office/powerpoint/2010/main" val="206631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004553"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004554"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031722" y="3074412"/>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31722"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6652040" y="176684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40" name="TextBox 39"/>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41" name="TextBox 40"/>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1194646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76944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Aberdeen</a:t>
            </a:r>
            <a:r>
              <a:rPr kumimoji="0" lang="en-US" sz="4400" i="0" u="none" strike="noStrike" kern="1200" cap="none" spc="0" normalizeH="0" baseline="0" noProof="0" dirty="0">
                <a:ln>
                  <a:noFill/>
                </a:ln>
                <a:solidFill>
                  <a:prstClr val="black"/>
                </a:solidFill>
                <a:effectLst/>
                <a:uLnTx/>
                <a:uFillTx/>
                <a:latin typeface="Open Sans"/>
                <a:ea typeface="Arvo" panose="02000000000000000000" pitchFamily="2" charset="0"/>
              </a:rPr>
              <a:t> </a:t>
            </a: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Group</a:t>
            </a:r>
          </a:p>
        </p:txBody>
      </p:sp>
      <p:sp>
        <p:nvSpPr>
          <p:cNvPr id="21" name="Shape 1254"/>
          <p:cNvSpPr/>
          <p:nvPr/>
        </p:nvSpPr>
        <p:spPr>
          <a:xfrm rot="1184224">
            <a:off x="4121010" y="3798124"/>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3" name="Shape 1255"/>
          <p:cNvSpPr/>
          <p:nvPr/>
        </p:nvSpPr>
        <p:spPr>
          <a:xfrm rot="1184224">
            <a:off x="4336961" y="4939501"/>
            <a:ext cx="273784" cy="548640"/>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209078"/>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4" name="Shape 1256"/>
          <p:cNvSpPr/>
          <p:nvPr/>
        </p:nvSpPr>
        <p:spPr>
          <a:xfrm rot="1184224">
            <a:off x="1429282" y="3756131"/>
            <a:ext cx="996150"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28" name="Shape 1257"/>
          <p:cNvSpPr/>
          <p:nvPr/>
        </p:nvSpPr>
        <p:spPr>
          <a:xfrm rot="1184224">
            <a:off x="1683423" y="4652545"/>
            <a:ext cx="274320" cy="822960"/>
          </a:xfrm>
          <a:custGeom>
            <a:avLst/>
            <a:gdLst/>
            <a:ahLst/>
            <a:cxnLst>
              <a:cxn ang="0">
                <a:pos x="wd2" y="hd2"/>
              </a:cxn>
              <a:cxn ang="5400000">
                <a:pos x="wd2" y="hd2"/>
              </a:cxn>
              <a:cxn ang="10800000">
                <a:pos x="wd2" y="hd2"/>
              </a:cxn>
              <a:cxn ang="16200000">
                <a:pos x="wd2" y="hd2"/>
              </a:cxn>
            </a:cxnLst>
            <a:rect l="0" t="0" r="r" b="b"/>
            <a:pathLst>
              <a:path w="21216" h="21600" extrusionOk="0">
                <a:moveTo>
                  <a:pt x="0" y="0"/>
                </a:moveTo>
                <a:lnTo>
                  <a:pt x="21216" y="0"/>
                </a:lnTo>
                <a:lnTo>
                  <a:pt x="21216" y="14895"/>
                </a:lnTo>
                <a:lnTo>
                  <a:pt x="21214" y="14895"/>
                </a:lnTo>
                <a:lnTo>
                  <a:pt x="21214" y="17030"/>
                </a:lnTo>
                <a:cubicBezTo>
                  <a:pt x="21214" y="17874"/>
                  <a:pt x="21214" y="18409"/>
                  <a:pt x="21214" y="18471"/>
                </a:cubicBezTo>
                <a:cubicBezTo>
                  <a:pt x="21214" y="18832"/>
                  <a:pt x="21600" y="21600"/>
                  <a:pt x="11571" y="21600"/>
                </a:cubicBezTo>
                <a:cubicBezTo>
                  <a:pt x="1543" y="21600"/>
                  <a:pt x="0" y="19072"/>
                  <a:pt x="0" y="18471"/>
                </a:cubicBezTo>
                <a:cubicBezTo>
                  <a:pt x="0" y="18388"/>
                  <a:pt x="0" y="17839"/>
                  <a:pt x="0" y="16988"/>
                </a:cubicBezTo>
                <a:lnTo>
                  <a:pt x="0" y="14895"/>
                </a:lnTo>
                <a:lnTo>
                  <a:pt x="0" y="14895"/>
                </a:lnTo>
                <a:lnTo>
                  <a:pt x="0" y="0"/>
                </a:lnTo>
                <a:close/>
              </a:path>
            </a:pathLst>
          </a:custGeom>
          <a:solidFill>
            <a:srgbClr val="2491B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dirty="0">
              <a:ln>
                <a:noFill/>
              </a:ln>
              <a:solidFill>
                <a:srgbClr val="FFFFFF"/>
              </a:solidFill>
              <a:effectLst/>
              <a:highlight>
                <a:srgbClr val="FFFF00"/>
              </a:highlight>
              <a:uLnTx/>
              <a:uFillTx/>
              <a:latin typeface="HK Grotesk Medium"/>
              <a:sym typeface="HK Grotesk Medium"/>
            </a:endParaRPr>
          </a:p>
        </p:txBody>
      </p:sp>
      <p:sp>
        <p:nvSpPr>
          <p:cNvPr id="29" name="Shape 1258"/>
          <p:cNvSpPr/>
          <p:nvPr/>
        </p:nvSpPr>
        <p:spPr>
          <a:xfrm rot="1184224">
            <a:off x="2088794" y="3369253"/>
            <a:ext cx="275126" cy="275126"/>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0" name="Shape 1259"/>
          <p:cNvSpPr/>
          <p:nvPr/>
        </p:nvSpPr>
        <p:spPr>
          <a:xfrm rot="1184224">
            <a:off x="2433193" y="3523819"/>
            <a:ext cx="178430" cy="178430"/>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1" name="Shape 1260"/>
          <p:cNvSpPr/>
          <p:nvPr/>
        </p:nvSpPr>
        <p:spPr>
          <a:xfrm rot="1184224">
            <a:off x="2436056" y="3297365"/>
            <a:ext cx="151925" cy="151925"/>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2" name="Shape 1261"/>
          <p:cNvSpPr/>
          <p:nvPr/>
        </p:nvSpPr>
        <p:spPr>
          <a:xfrm rot="1184224">
            <a:off x="4758196" y="3403613"/>
            <a:ext cx="275126" cy="275126"/>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3" name="Shape 1262"/>
          <p:cNvSpPr/>
          <p:nvPr/>
        </p:nvSpPr>
        <p:spPr>
          <a:xfrm rot="1184224">
            <a:off x="5102594" y="3558179"/>
            <a:ext cx="178430" cy="178430"/>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4" name="Shape 1263"/>
          <p:cNvSpPr/>
          <p:nvPr/>
        </p:nvSpPr>
        <p:spPr>
          <a:xfrm rot="1184224">
            <a:off x="5105457" y="3331724"/>
            <a:ext cx="151925" cy="151925"/>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5" name="Shape 1264"/>
          <p:cNvSpPr/>
          <p:nvPr/>
        </p:nvSpPr>
        <p:spPr>
          <a:xfrm rot="1184224">
            <a:off x="6782197" y="3826583"/>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6" name="Shape 1265"/>
          <p:cNvSpPr/>
          <p:nvPr/>
        </p:nvSpPr>
        <p:spPr>
          <a:xfrm rot="1184224">
            <a:off x="7010274" y="4889001"/>
            <a:ext cx="273785" cy="621792"/>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E9992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7" name="Shape 1266"/>
          <p:cNvSpPr/>
          <p:nvPr/>
        </p:nvSpPr>
        <p:spPr>
          <a:xfrm rot="1184224">
            <a:off x="7419383" y="3432072"/>
            <a:ext cx="275126" cy="275126"/>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8" name="Shape 1267"/>
          <p:cNvSpPr/>
          <p:nvPr/>
        </p:nvSpPr>
        <p:spPr>
          <a:xfrm rot="1184224">
            <a:off x="7763781" y="3586637"/>
            <a:ext cx="178430" cy="178430"/>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9" name="Shape 1268"/>
          <p:cNvSpPr/>
          <p:nvPr/>
        </p:nvSpPr>
        <p:spPr>
          <a:xfrm rot="1184224">
            <a:off x="7766644" y="3360183"/>
            <a:ext cx="151925" cy="151925"/>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5" name="TextBox 54"/>
          <p:cNvSpPr txBox="1"/>
          <p:nvPr/>
        </p:nvSpPr>
        <p:spPr>
          <a:xfrm>
            <a:off x="2352639" y="4902411"/>
            <a:ext cx="1716201" cy="598921"/>
          </a:xfrm>
          <a:prstGeom prst="rect">
            <a:avLst/>
          </a:prstGeom>
          <a:ln w="12700">
            <a:miter lim="400000"/>
          </a:ln>
        </p:spPr>
        <p:txBody>
          <a:bodyPr lIns="0" tIns="0" rIns="0" bIns="0"/>
          <a:lstStyle>
            <a:defPPr>
              <a:defRPr lang="en-US"/>
            </a:defPPr>
            <a:lvl1pPr marR="0" lvl="0" indent="0" algn="ctr" fontAlgn="auto">
              <a:lnSpc>
                <a:spcPct val="120000"/>
              </a:lnSpc>
              <a:spcBef>
                <a:spcPts val="0"/>
              </a:spcBef>
              <a:spcAft>
                <a:spcPts val="0"/>
              </a:spcAft>
              <a:buClrTx/>
              <a:buSzTx/>
              <a:buFontTx/>
              <a:buNone/>
              <a:tabLst/>
              <a:defRPr kumimoji="0" sz="1000" b="0" i="0" u="none" strike="noStrike" cap="all" spc="50" normalizeH="0" baseline="0">
                <a:ln>
                  <a:noFill/>
                </a:ln>
                <a:solidFill>
                  <a:srgbClr val="919191"/>
                </a:solidFill>
                <a:effectLst/>
                <a:uLnTx/>
                <a:uFillTx/>
                <a:latin typeface="HK Grotesk Medium"/>
                <a:ea typeface="HK Grotesk Medium"/>
                <a:cs typeface="HK Grotesk Medium"/>
              </a:defRPr>
            </a:lvl1pPr>
          </a:lstStyle>
          <a:p>
            <a:pPr algn="l"/>
            <a:r>
              <a:rPr lang="es-PY" sz="1600" dirty="0"/>
              <a:t>BI por lo menos una vez por semana</a:t>
            </a:r>
          </a:p>
        </p:txBody>
      </p:sp>
      <p:sp>
        <p:nvSpPr>
          <p:cNvPr id="59" name="TextBox 58"/>
          <p:cNvSpPr txBox="1"/>
          <p:nvPr/>
        </p:nvSpPr>
        <p:spPr>
          <a:xfrm>
            <a:off x="5084266" y="4902412"/>
            <a:ext cx="1469317" cy="978729"/>
          </a:xfrm>
          <a:prstGeom prst="rect">
            <a:avLst/>
          </a:prstGeom>
          <a:ln w="12700">
            <a:miter lim="400000"/>
          </a:ln>
        </p:spPr>
        <p:txBody>
          <a:bodyPr lIns="0" tIns="0" rIns="0" bIns="0"/>
          <a:lstStyle>
            <a:defPPr>
              <a:defRPr lang="en-US"/>
            </a:defPPr>
            <a:lvl1pPr marR="0" lvl="0" indent="0" fontAlgn="auto">
              <a:lnSpc>
                <a:spcPct val="120000"/>
              </a:lnSpc>
              <a:spcBef>
                <a:spcPts val="0"/>
              </a:spcBef>
              <a:spcAft>
                <a:spcPts val="0"/>
              </a:spcAft>
              <a:buClrTx/>
              <a:buSzTx/>
              <a:buFontTx/>
              <a:buNone/>
              <a:tabLst/>
              <a:defRPr kumimoji="0" sz="1600" b="0" i="0" u="none" strike="noStrike" cap="all" spc="50" normalizeH="0" baseline="0">
                <a:ln>
                  <a:noFill/>
                </a:ln>
                <a:solidFill>
                  <a:srgbClr val="919191"/>
                </a:solidFill>
                <a:effectLst/>
                <a:uLnTx/>
                <a:uFillTx/>
                <a:latin typeface="HK Grotesk Medium"/>
                <a:ea typeface="HK Grotesk Medium"/>
                <a:cs typeface="HK Grotesk Medium"/>
              </a:defRPr>
            </a:lvl1pPr>
          </a:lstStyle>
          <a:p>
            <a:r>
              <a:rPr lang="es-PY" dirty="0"/>
              <a:t>Interactúan con paneles extensamente</a:t>
            </a:r>
          </a:p>
        </p:txBody>
      </p:sp>
      <p:sp>
        <p:nvSpPr>
          <p:cNvPr id="61" name="TextBox 60"/>
          <p:cNvSpPr txBox="1"/>
          <p:nvPr/>
        </p:nvSpPr>
        <p:spPr>
          <a:xfrm>
            <a:off x="7762518" y="4904376"/>
            <a:ext cx="1716201" cy="830997"/>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lang="es-PY" sz="1600" cap="all" spc="50" dirty="0">
                <a:solidFill>
                  <a:srgbClr val="919191"/>
                </a:solidFill>
                <a:latin typeface="HK Grotesk Medium"/>
              </a:rPr>
              <a:t>Decisiones</a:t>
            </a:r>
            <a:r>
              <a:rPr kumimoji="0" lang="es-PY" sz="16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 </a:t>
            </a:r>
            <a:r>
              <a:rPr lang="es-PY" sz="1600" cap="all" spc="50" dirty="0">
                <a:solidFill>
                  <a:srgbClr val="919191"/>
                </a:solidFill>
                <a:latin typeface="HK Grotesk Medium"/>
              </a:rPr>
              <a:t>basadas en datos pobres</a:t>
            </a:r>
          </a:p>
        </p:txBody>
      </p:sp>
      <p:sp>
        <p:nvSpPr>
          <p:cNvPr id="62" name="TextBox 61"/>
          <p:cNvSpPr txBox="1"/>
          <p:nvPr/>
        </p:nvSpPr>
        <p:spPr>
          <a:xfrm>
            <a:off x="2755383"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53%</a:t>
            </a:r>
          </a:p>
        </p:txBody>
      </p:sp>
      <p:sp>
        <p:nvSpPr>
          <p:cNvPr id="63" name="TextBox 62"/>
          <p:cNvSpPr txBox="1"/>
          <p:nvPr/>
        </p:nvSpPr>
        <p:spPr>
          <a:xfrm>
            <a:off x="5420420"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32%</a:t>
            </a:r>
          </a:p>
        </p:txBody>
      </p:sp>
      <p:sp>
        <p:nvSpPr>
          <p:cNvPr id="64" name="TextBox 63"/>
          <p:cNvSpPr txBox="1"/>
          <p:nvPr/>
        </p:nvSpPr>
        <p:spPr>
          <a:xfrm>
            <a:off x="8077757" y="4387783"/>
            <a:ext cx="990355"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34%</a:t>
            </a:r>
          </a:p>
        </p:txBody>
      </p:sp>
    </p:spTree>
    <p:extLst>
      <p:ext uri="{BB962C8B-B14F-4D97-AF65-F5344CB8AC3E}">
        <p14:creationId xmlns:p14="http://schemas.microsoft.com/office/powerpoint/2010/main" val="35627118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377003"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TextBox 34"/>
          <p:cNvSpPr txBox="1"/>
          <p:nvPr/>
        </p:nvSpPr>
        <p:spPr>
          <a:xfrm>
            <a:off x="6652040" y="152615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36" name="TextBox 35"/>
          <p:cNvSpPr txBox="1"/>
          <p:nvPr/>
        </p:nvSpPr>
        <p:spPr>
          <a:xfrm>
            <a:off x="6652040" y="1833935"/>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7" name="TextBox 36"/>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11176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767754" y="1192556"/>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7" name="TextBox 26"/>
          <p:cNvSpPr txBox="1"/>
          <p:nvPr/>
        </p:nvSpPr>
        <p:spPr>
          <a:xfrm>
            <a:off x="6767754" y="1516161"/>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6767753" y="1832875"/>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
        <p:nvSpPr>
          <p:cNvPr id="32" name="TextBox 31"/>
          <p:cNvSpPr txBox="1"/>
          <p:nvPr/>
        </p:nvSpPr>
        <p:spPr>
          <a:xfrm>
            <a:off x="-2528394" y="3532082"/>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33"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40" name="TextBox 39"/>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1" name="TextBox 40"/>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2" name="Elipse 15"/>
          <p:cNvSpPr/>
          <p:nvPr/>
        </p:nvSpPr>
        <p:spPr>
          <a:xfrm>
            <a:off x="-2920741"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2919432"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38323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503656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014742" y="5583108"/>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012951"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90847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64089" y="472246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320894" y="5974527"/>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64089" y="503024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320894" y="597754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0301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4389307"/>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06939" y="469708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06939" y="502279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465060" y="5909765"/>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32312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50732" y="40034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50732" y="431118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50732" y="463690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6350732" y="496992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9027552" y="520076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9027552" y="551877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64472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1" y="0"/>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0342" y="95780"/>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33622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2664" y="-180605"/>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4" y="9366"/>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81917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grpSp>
        <p:nvGrpSpPr>
          <p:cNvPr id="12" name="Group 137"/>
          <p:cNvGrpSpPr/>
          <p:nvPr/>
        </p:nvGrpSpPr>
        <p:grpSpPr>
          <a:xfrm>
            <a:off x="2003736" y="4949476"/>
            <a:ext cx="2610808" cy="1662779"/>
            <a:chOff x="0" y="0"/>
            <a:chExt cx="3698658" cy="2330354"/>
          </a:xfrm>
        </p:grpSpPr>
        <p:grpSp>
          <p:nvGrpSpPr>
            <p:cNvPr id="20" name="Group 133"/>
            <p:cNvGrpSpPr/>
            <p:nvPr/>
          </p:nvGrpSpPr>
          <p:grpSpPr>
            <a:xfrm flipH="1">
              <a:off x="1922269" y="-1"/>
              <a:ext cx="1776390" cy="2330356"/>
              <a:chOff x="0" y="0"/>
              <a:chExt cx="1776388" cy="2330354"/>
            </a:xfrm>
          </p:grpSpPr>
          <p:sp>
            <p:nvSpPr>
              <p:cNvPr id="24" name="Shape 131"/>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5" name="Shape 132"/>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21" name="Group 136"/>
            <p:cNvGrpSpPr/>
            <p:nvPr/>
          </p:nvGrpSpPr>
          <p:grpSpPr>
            <a:xfrm>
              <a:off x="0" y="-1"/>
              <a:ext cx="1776389" cy="2330356"/>
              <a:chOff x="0" y="0"/>
              <a:chExt cx="1776388" cy="2330354"/>
            </a:xfrm>
          </p:grpSpPr>
          <p:sp>
            <p:nvSpPr>
              <p:cNvPr id="22" name="Shape 134"/>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rgbClr val="2F3035"/>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3" name="Shape 135"/>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grpSp>
      </p:grpSp>
      <p:sp>
        <p:nvSpPr>
          <p:cNvPr id="26" name="Shape 138"/>
          <p:cNvSpPr/>
          <p:nvPr/>
        </p:nvSpPr>
        <p:spPr>
          <a:xfrm>
            <a:off x="2567706" y="1996688"/>
            <a:ext cx="1482868" cy="3784178"/>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accent1"/>
          </a:solidFill>
          <a:ln w="12700">
            <a:miter lim="400000"/>
          </a:ln>
        </p:spPr>
        <p:txBody>
          <a:bodyPr lIns="0" tIns="0" rIns="0" bIns="0"/>
          <a:lstStyle/>
          <a:p>
            <a:pPr>
              <a:defRPr sz="8000">
                <a:solidFill>
                  <a:srgbClr val="53585F"/>
                </a:solidFill>
                <a:latin typeface="Open Sans"/>
                <a:ea typeface="Open Sans"/>
                <a:cs typeface="Open Sans"/>
                <a:sym typeface="Open Sans"/>
              </a:defRPr>
            </a:pPr>
            <a:endParaRPr sz="4000"/>
          </a:p>
        </p:txBody>
      </p:sp>
      <p:sp>
        <p:nvSpPr>
          <p:cNvPr id="3" name="TextBox 2"/>
          <p:cNvSpPr txBox="1"/>
          <p:nvPr/>
        </p:nvSpPr>
        <p:spPr>
          <a:xfrm>
            <a:off x="1475238" y="977754"/>
            <a:ext cx="6925678" cy="769441"/>
          </a:xfrm>
          <a:prstGeom prst="rect">
            <a:avLst/>
          </a:prstGeom>
          <a:noFill/>
        </p:spPr>
        <p:txBody>
          <a:bodyPr wrap="none" rtlCol="0">
            <a:spAutoFit/>
          </a:bodyPr>
          <a:lstStyle/>
          <a:p>
            <a:r>
              <a:rPr lang="es-PY" sz="4400" spc="600" dirty="0">
                <a:solidFill>
                  <a:srgbClr val="318CCA"/>
                </a:solidFill>
                <a:latin typeface="Open Sans"/>
              </a:rPr>
              <a:t>Business </a:t>
            </a:r>
            <a:r>
              <a:rPr lang="es-PY" sz="4400" spc="600" dirty="0" err="1">
                <a:solidFill>
                  <a:srgbClr val="318CCA"/>
                </a:solidFill>
                <a:latin typeface="Open Sans"/>
              </a:rPr>
              <a:t>Intelligence</a:t>
            </a:r>
            <a:endParaRPr lang="en-US" sz="4400" spc="600" dirty="0">
              <a:solidFill>
                <a:srgbClr val="318CCA"/>
              </a:solidFill>
              <a:latin typeface="Open Sans"/>
            </a:endParaRPr>
          </a:p>
        </p:txBody>
      </p:sp>
      <p:sp>
        <p:nvSpPr>
          <p:cNvPr id="4" name="TextBox 3"/>
          <p:cNvSpPr txBox="1"/>
          <p:nvPr/>
        </p:nvSpPr>
        <p:spPr>
          <a:xfrm>
            <a:off x="4938077" y="3500894"/>
            <a:ext cx="4334339" cy="954107"/>
          </a:xfrm>
          <a:prstGeom prst="rect">
            <a:avLst/>
          </a:prstGeom>
          <a:noFill/>
        </p:spPr>
        <p:txBody>
          <a:bodyPr wrap="square" rtlCol="0">
            <a:spAutoFit/>
          </a:bodyPr>
          <a:lstStyle/>
          <a:p>
            <a:r>
              <a:rPr lang="en-US" sz="2800" dirty="0" err="1">
                <a:solidFill>
                  <a:srgbClr val="7F7F7F"/>
                </a:solidFill>
                <a:latin typeface="HK Grotesk" panose="00000500000000000000"/>
              </a:rPr>
              <a:t>Uso</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datos</a:t>
            </a:r>
            <a:r>
              <a:rPr lang="en-US" sz="2800" dirty="0">
                <a:solidFill>
                  <a:srgbClr val="7F7F7F"/>
                </a:solidFill>
                <a:latin typeface="HK Grotesk" panose="00000500000000000000"/>
              </a:rPr>
              <a:t> para el </a:t>
            </a:r>
            <a:r>
              <a:rPr lang="en-US" sz="2800" dirty="0" err="1">
                <a:solidFill>
                  <a:srgbClr val="7F7F7F"/>
                </a:solidFill>
                <a:latin typeface="HK Grotesk" panose="00000500000000000000"/>
              </a:rPr>
              <a:t>apoyo</a:t>
            </a:r>
            <a:r>
              <a:rPr lang="en-US" sz="2800" dirty="0">
                <a:solidFill>
                  <a:srgbClr val="7F7F7F"/>
                </a:solidFill>
                <a:latin typeface="HK Grotesk" panose="00000500000000000000"/>
              </a:rPr>
              <a:t> de la </a:t>
            </a:r>
            <a:r>
              <a:rPr lang="en-US" sz="2800" dirty="0" err="1">
                <a:solidFill>
                  <a:srgbClr val="7F7F7F"/>
                </a:solidFill>
                <a:latin typeface="HK Grotesk" panose="00000500000000000000"/>
              </a:rPr>
              <a:t>toma</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decisiones</a:t>
            </a:r>
            <a:endParaRPr lang="en-US" sz="2800" dirty="0">
              <a:solidFill>
                <a:srgbClr val="7F7F7F"/>
              </a:solidFill>
              <a:latin typeface="HK Grotesk" panose="00000500000000000000"/>
            </a:endParaRPr>
          </a:p>
        </p:txBody>
      </p:sp>
    </p:spTree>
    <p:extLst>
      <p:ext uri="{BB962C8B-B14F-4D97-AF65-F5344CB8AC3E}">
        <p14:creationId xmlns:p14="http://schemas.microsoft.com/office/powerpoint/2010/main" val="21831270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p:cNvSpPr txBox="1"/>
          <p:nvPr/>
        </p:nvSpPr>
        <p:spPr>
          <a:xfrm>
            <a:off x="7906576" y="2470423"/>
            <a:ext cx="1971339" cy="461665"/>
          </a:xfrm>
          <a:prstGeom prst="rect">
            <a:avLst/>
          </a:prstGeom>
          <a:noFill/>
        </p:spPr>
        <p:txBody>
          <a:bodyPr wrap="square" rtlCol="0">
            <a:spAutoFit/>
          </a:bodyPr>
          <a:lstStyle/>
          <a:p>
            <a:pPr algn="r"/>
            <a:r>
              <a:rPr lang="es-PY" sz="2400" dirty="0">
                <a:solidFill>
                  <a:srgbClr val="2F3035"/>
                </a:solidFill>
                <a:latin typeface="HK Grotesk Medium" panose="00000600000000000000" pitchFamily="50" charset="0"/>
              </a:rPr>
              <a:t>Conocimiento</a:t>
            </a:r>
          </a:p>
        </p:txBody>
      </p:sp>
      <p:sp>
        <p:nvSpPr>
          <p:cNvPr id="81" name="TextBox 80"/>
          <p:cNvSpPr txBox="1"/>
          <p:nvPr/>
        </p:nvSpPr>
        <p:spPr>
          <a:xfrm>
            <a:off x="4147493" y="3042831"/>
            <a:ext cx="1714943" cy="461665"/>
          </a:xfrm>
          <a:prstGeom prst="rect">
            <a:avLst/>
          </a:prstGeom>
          <a:noFill/>
        </p:spPr>
        <p:txBody>
          <a:bodyPr wrap="square" rtlCol="0">
            <a:spAutoFit/>
          </a:bodyPr>
          <a:lstStyle/>
          <a:p>
            <a:pPr algn="r"/>
            <a:r>
              <a:rPr lang="es-PY" sz="2400" dirty="0">
                <a:solidFill>
                  <a:srgbClr val="209078"/>
                </a:solidFill>
                <a:latin typeface="HK Grotesk Medium" panose="00000600000000000000" pitchFamily="50" charset="0"/>
              </a:rPr>
              <a:t>Información</a:t>
            </a:r>
          </a:p>
        </p:txBody>
      </p:sp>
      <p:sp>
        <p:nvSpPr>
          <p:cNvPr id="79" name="TextBox 78"/>
          <p:cNvSpPr txBox="1"/>
          <p:nvPr/>
        </p:nvSpPr>
        <p:spPr>
          <a:xfrm>
            <a:off x="2578777" y="5534052"/>
            <a:ext cx="895553" cy="461665"/>
          </a:xfrm>
          <a:prstGeom prst="rect">
            <a:avLst/>
          </a:prstGeom>
          <a:noFill/>
        </p:spPr>
        <p:txBody>
          <a:bodyPr wrap="square" rtlCol="0">
            <a:spAutoFit/>
          </a:bodyPr>
          <a:lstStyle/>
          <a:p>
            <a:r>
              <a:rPr lang="es-PY" sz="2400" dirty="0">
                <a:solidFill>
                  <a:srgbClr val="2491BD"/>
                </a:solidFill>
                <a:latin typeface="HK Grotesk Medium" panose="00000600000000000000" pitchFamily="50" charset="0"/>
              </a:rPr>
              <a:t>Datos</a:t>
            </a:r>
          </a:p>
        </p:txBody>
      </p:sp>
      <p:sp>
        <p:nvSpPr>
          <p:cNvPr id="10" name="TextBox 9"/>
          <p:cNvSpPr txBox="1"/>
          <p:nvPr/>
        </p:nvSpPr>
        <p:spPr>
          <a:xfrm>
            <a:off x="2393815" y="1333602"/>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Jerarquía de los Datos</a:t>
            </a:r>
            <a:endParaRPr lang="en-US" sz="4400" dirty="0">
              <a:solidFill>
                <a:srgbClr val="318CCA"/>
              </a:solidFill>
              <a:latin typeface="Open Sans"/>
              <a:ea typeface="Arvo" panose="02000000000000000000" pitchFamily="2" charset="0"/>
            </a:endParaRPr>
          </a:p>
        </p:txBody>
      </p:sp>
      <p:sp>
        <p:nvSpPr>
          <p:cNvPr id="29" name="Shape 1574"/>
          <p:cNvSpPr/>
          <p:nvPr/>
        </p:nvSpPr>
        <p:spPr>
          <a:xfrm>
            <a:off x="5807400" y="3398680"/>
            <a:ext cx="1077694" cy="1126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1575"/>
          <p:cNvSpPr/>
          <p:nvPr/>
        </p:nvSpPr>
        <p:spPr>
          <a:xfrm>
            <a:off x="4676102" y="3761135"/>
            <a:ext cx="1077682" cy="1126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2" name="Shape 1577"/>
          <p:cNvSpPr/>
          <p:nvPr/>
        </p:nvSpPr>
        <p:spPr>
          <a:xfrm>
            <a:off x="5163036" y="3398681"/>
            <a:ext cx="1228739" cy="1486484"/>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3" name="Shape 1578"/>
          <p:cNvSpPr/>
          <p:nvPr/>
        </p:nvSpPr>
        <p:spPr>
          <a:xfrm>
            <a:off x="3363492" y="3761135"/>
            <a:ext cx="1900645" cy="2158382"/>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5" name="Shape 1580"/>
          <p:cNvSpPr/>
          <p:nvPr/>
        </p:nvSpPr>
        <p:spPr>
          <a:xfrm flipV="1">
            <a:off x="2689616" y="5899318"/>
            <a:ext cx="673876" cy="2952"/>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6" name="Shape 1583"/>
          <p:cNvSpPr/>
          <p:nvPr/>
        </p:nvSpPr>
        <p:spPr>
          <a:xfrm flipV="1">
            <a:off x="8016532" y="2820508"/>
            <a:ext cx="1775583" cy="659"/>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7" name="Shape 1586"/>
          <p:cNvSpPr/>
          <p:nvPr/>
        </p:nvSpPr>
        <p:spPr>
          <a:xfrm flipV="1">
            <a:off x="4224338" y="3403061"/>
            <a:ext cx="1578032" cy="15132"/>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2" name="Shape 1592"/>
          <p:cNvSpPr/>
          <p:nvPr/>
        </p:nvSpPr>
        <p:spPr>
          <a:xfrm>
            <a:off x="3609145" y="5545353"/>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3" name="Shape 1594"/>
          <p:cNvSpPr/>
          <p:nvPr/>
        </p:nvSpPr>
        <p:spPr>
          <a:xfrm>
            <a:off x="5917473" y="3499995"/>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4" name="Shape 1596"/>
          <p:cNvSpPr/>
          <p:nvPr/>
        </p:nvSpPr>
        <p:spPr>
          <a:xfrm>
            <a:off x="6953144" y="31236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56" name="Shape 1600"/>
          <p:cNvSpPr/>
          <p:nvPr/>
        </p:nvSpPr>
        <p:spPr>
          <a:xfrm>
            <a:off x="4197878" y="3389197"/>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57" name="Shape 1601"/>
          <p:cNvSpPr/>
          <p:nvPr/>
        </p:nvSpPr>
        <p:spPr>
          <a:xfrm>
            <a:off x="2636000" y="587788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1" name="Shape 1603"/>
          <p:cNvSpPr/>
          <p:nvPr/>
        </p:nvSpPr>
        <p:spPr>
          <a:xfrm>
            <a:off x="9792115" y="279907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2" name="Shape 1593"/>
          <p:cNvSpPr/>
          <p:nvPr/>
        </p:nvSpPr>
        <p:spPr>
          <a:xfrm>
            <a:off x="3677552" y="5613502"/>
            <a:ext cx="240398"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1</a:t>
            </a:r>
          </a:p>
        </p:txBody>
      </p:sp>
      <p:sp>
        <p:nvSpPr>
          <p:cNvPr id="63" name="Shape 1595"/>
          <p:cNvSpPr/>
          <p:nvPr/>
        </p:nvSpPr>
        <p:spPr>
          <a:xfrm>
            <a:off x="5917473" y="3558640"/>
            <a:ext cx="346698"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2</a:t>
            </a:r>
          </a:p>
        </p:txBody>
      </p:sp>
      <p:sp>
        <p:nvSpPr>
          <p:cNvPr id="34" name="Shape 1579"/>
          <p:cNvSpPr/>
          <p:nvPr/>
        </p:nvSpPr>
        <p:spPr>
          <a:xfrm>
            <a:off x="6288327" y="2164674"/>
            <a:ext cx="1704049" cy="2351541"/>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5" name="Shape 1598"/>
          <p:cNvSpPr/>
          <p:nvPr/>
        </p:nvSpPr>
        <p:spPr>
          <a:xfrm>
            <a:off x="7324233" y="24738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66" name="Shape 1599"/>
          <p:cNvSpPr/>
          <p:nvPr/>
        </p:nvSpPr>
        <p:spPr>
          <a:xfrm>
            <a:off x="7333648" y="2532454"/>
            <a:ext cx="327870"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lang="es-PY" sz="1800" dirty="0"/>
              <a:t>3</a:t>
            </a:r>
            <a:endParaRPr sz="1800" dirty="0"/>
          </a:p>
        </p:txBody>
      </p:sp>
    </p:spTree>
    <p:extLst>
      <p:ext uri="{BB962C8B-B14F-4D97-AF65-F5344CB8AC3E}">
        <p14:creationId xmlns:p14="http://schemas.microsoft.com/office/powerpoint/2010/main" val="38969517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6160"/>
            <a:ext cx="9853169" cy="6946240"/>
          </a:xfrm>
          <a:prstGeom prst="rect">
            <a:avLst/>
          </a:prstGeom>
        </p:spPr>
      </p:pic>
      <p:sp>
        <p:nvSpPr>
          <p:cNvPr id="8" name="TextBox 7"/>
          <p:cNvSpPr txBox="1"/>
          <p:nvPr/>
        </p:nvSpPr>
        <p:spPr>
          <a:xfrm>
            <a:off x="2393815" y="826160"/>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Datos de Calidad</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851656" y="0"/>
            <a:ext cx="6757420" cy="736600"/>
          </a:xfrm>
        </p:spPr>
        <p:txBody>
          <a:bodyPr/>
          <a:lstStyle/>
          <a:p>
            <a:r>
              <a:rPr lang="es-PY" sz="4400" noProof="1">
                <a:solidFill>
                  <a:srgbClr val="318CCA"/>
                </a:solidFill>
                <a:latin typeface="Open Sans"/>
              </a:rPr>
              <a:t>Principales beneficios de BI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774" y="736600"/>
            <a:ext cx="8541183" cy="70358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59536" y="7185373"/>
            <a:ext cx="1381397" cy="590839"/>
          </a:xfrm>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solidFill>
                <a:effectLst/>
                <a:uLnTx/>
                <a:uFillTx/>
                <a:latin typeface="Arvo" panose="02000000000000000000"/>
              </a:rPr>
              <a:t>Donal</a:t>
            </a:r>
            <a:r>
              <a:rPr kumimoji="0" lang="en-US" sz="1200" b="1" i="0" u="none" strike="noStrike" kern="1200" cap="none" spc="0" normalizeH="0" baseline="0" noProof="0" dirty="0">
                <a:ln>
                  <a:noFill/>
                </a:ln>
                <a:solidFill>
                  <a:schemeClr val="tx1"/>
                </a:solidFill>
                <a:effectLst/>
                <a:uLnTx/>
                <a:uFillTx/>
                <a:latin typeface="Arvo" panose="02000000000000000000"/>
              </a:rPr>
              <a:t> Rumsfeld</a:t>
            </a:r>
          </a:p>
        </p:txBody>
      </p:sp>
      <p:sp>
        <p:nvSpPr>
          <p:cNvPr id="17" name="TextBox 16"/>
          <p:cNvSpPr txBox="1"/>
          <p:nvPr/>
        </p:nvSpPr>
        <p:spPr>
          <a:xfrm>
            <a:off x="278916" y="2456943"/>
            <a:ext cx="2961240" cy="1446550"/>
          </a:xfrm>
          <a:prstGeom prst="rect">
            <a:avLst/>
          </a:prstGeom>
          <a:noFill/>
        </p:spPr>
        <p:txBody>
          <a:bodyPr wrap="square" rtlCol="0">
            <a:spAutoFit/>
          </a:bodyPr>
          <a:lstStyle/>
          <a:p>
            <a:pPr defTabSz="754380"/>
            <a:r>
              <a:rPr lang="en-US" sz="4400" dirty="0">
                <a:latin typeface="Arvo" panose="02000000000000000000" pitchFamily="2" charset="0"/>
                <a:ea typeface="Arvo" panose="02000000000000000000" pitchFamily="2" charset="0"/>
              </a:rPr>
              <a:t>Knowns </a:t>
            </a:r>
            <a:r>
              <a:rPr lang="es-PY" sz="4400" dirty="0">
                <a:latin typeface="Arvo" panose="02000000000000000000" pitchFamily="2" charset="0"/>
                <a:ea typeface="Arvo" panose="02000000000000000000" pitchFamily="2" charset="0"/>
              </a:rPr>
              <a:t>&amp; </a:t>
            </a:r>
          </a:p>
          <a:p>
            <a:pPr defTabSz="754380"/>
            <a:r>
              <a:rPr lang="es-PY" sz="4400" dirty="0" err="1">
                <a:latin typeface="Arvo" panose="02000000000000000000" pitchFamily="2" charset="0"/>
                <a:ea typeface="Arvo" panose="02000000000000000000" pitchFamily="2" charset="0"/>
              </a:rPr>
              <a:t>Unknowns</a:t>
            </a:r>
            <a:endParaRPr lang="id-ID" sz="4400" dirty="0">
              <a:latin typeface="Arvo" panose="02000000000000000000" pitchFamily="2" charset="0"/>
              <a:ea typeface="Arvo" panose="02000000000000000000" pitchFamily="2" charset="0"/>
            </a:endParaRPr>
          </a:p>
        </p:txBody>
      </p:sp>
      <p:sp>
        <p:nvSpPr>
          <p:cNvPr id="18" name="Shape 463"/>
          <p:cNvSpPr/>
          <p:nvPr/>
        </p:nvSpPr>
        <p:spPr>
          <a:xfrm>
            <a:off x="4150810" y="1597577"/>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19" name="TextBox 18"/>
          <p:cNvSpPr txBox="1"/>
          <p:nvPr/>
        </p:nvSpPr>
        <p:spPr>
          <a:xfrm>
            <a:off x="5075783" y="2217128"/>
            <a:ext cx="3708951" cy="950976"/>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sabemos</a:t>
            </a:r>
          </a:p>
        </p:txBody>
      </p:sp>
      <p:sp>
        <p:nvSpPr>
          <p:cNvPr id="20" name="TextBox 19"/>
          <p:cNvSpPr txBox="1"/>
          <p:nvPr/>
        </p:nvSpPr>
        <p:spPr>
          <a:xfrm>
            <a:off x="4958818" y="1789044"/>
            <a:ext cx="2674434" cy="523220"/>
          </a:xfrm>
          <a:prstGeom prst="rect">
            <a:avLst/>
          </a:prstGeom>
          <a:noFill/>
        </p:spPr>
        <p:txBody>
          <a:bodyPr wrap="square" rtlCol="0">
            <a:spAutoFit/>
          </a:bodyPr>
          <a:lstStyle/>
          <a:p>
            <a:pPr defTabSz="754380"/>
            <a:r>
              <a:rPr lang="en-US" sz="2800" dirty="0">
                <a:solidFill>
                  <a:prstClr val="black"/>
                </a:solidFill>
                <a:latin typeface="HK Grotesk Medium" panose="00000600000000000000" pitchFamily="50" charset="0"/>
              </a:rPr>
              <a:t>Known Knowns</a:t>
            </a:r>
          </a:p>
        </p:txBody>
      </p:sp>
      <p:sp>
        <p:nvSpPr>
          <p:cNvPr id="21" name="Shape 463"/>
          <p:cNvSpPr/>
          <p:nvPr/>
        </p:nvSpPr>
        <p:spPr>
          <a:xfrm>
            <a:off x="4208436" y="3237537"/>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22" name="TextBox 21"/>
          <p:cNvSpPr txBox="1"/>
          <p:nvPr/>
        </p:nvSpPr>
        <p:spPr>
          <a:xfrm>
            <a:off x="5075783" y="3812093"/>
            <a:ext cx="3708951" cy="954107"/>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no sabemos</a:t>
            </a:r>
          </a:p>
        </p:txBody>
      </p:sp>
      <p:sp>
        <p:nvSpPr>
          <p:cNvPr id="25" name="TextBox 24"/>
          <p:cNvSpPr txBox="1"/>
          <p:nvPr/>
        </p:nvSpPr>
        <p:spPr>
          <a:xfrm>
            <a:off x="4958818" y="3366097"/>
            <a:ext cx="3001296"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
        <p:nvSpPr>
          <p:cNvPr id="26" name="Shape 463"/>
          <p:cNvSpPr/>
          <p:nvPr/>
        </p:nvSpPr>
        <p:spPr>
          <a:xfrm>
            <a:off x="4208436" y="4763114"/>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29" name="TextBox 28"/>
          <p:cNvSpPr txBox="1"/>
          <p:nvPr/>
        </p:nvSpPr>
        <p:spPr>
          <a:xfrm>
            <a:off x="5075783" y="5377426"/>
            <a:ext cx="3708951" cy="1384995"/>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no sabemos que no sabemos</a:t>
            </a:r>
          </a:p>
        </p:txBody>
      </p:sp>
      <p:sp>
        <p:nvSpPr>
          <p:cNvPr id="30" name="TextBox 29"/>
          <p:cNvSpPr txBox="1"/>
          <p:nvPr/>
        </p:nvSpPr>
        <p:spPr>
          <a:xfrm>
            <a:off x="4958818" y="4931430"/>
            <a:ext cx="3367190"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Unknown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60650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4151</Words>
  <Application>Microsoft Office PowerPoint</Application>
  <PresentationFormat>Custom</PresentationFormat>
  <Paragraphs>467</Paragraphs>
  <Slides>47</Slides>
  <Notes>47</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47</vt:i4>
      </vt:variant>
    </vt:vector>
  </HeadingPairs>
  <TitlesOfParts>
    <vt:vector size="71" baseType="lpstr">
      <vt:lpstr>MS PGothic</vt:lpstr>
      <vt:lpstr>MS PGothic</vt:lpstr>
      <vt:lpstr>Adobe Fangsong Std R</vt:lpstr>
      <vt:lpstr>Arial</vt:lpstr>
      <vt:lpstr>Arvo</vt:lpstr>
      <vt:lpstr>Calibri</vt:lpstr>
      <vt:lpstr>Calibri Light</vt:lpstr>
      <vt:lpstr>Century Gothic</vt:lpstr>
      <vt:lpstr>Garamond</vt:lpstr>
      <vt:lpstr>Georgia</vt:lpstr>
      <vt:lpstr>Gill Sans</vt:lpstr>
      <vt:lpstr>Gill Sans MT</vt:lpstr>
      <vt:lpstr>Helvetica</vt:lpstr>
      <vt:lpstr>Helvetica Light</vt:lpstr>
      <vt:lpstr>HK Grotesk</vt:lpstr>
      <vt:lpstr>HK Grotesk Medium</vt:lpstr>
      <vt:lpstr>Lucida Grande</vt:lpstr>
      <vt:lpstr>Open Sans</vt:lpstr>
      <vt:lpstr>Source Sans Pro</vt:lpstr>
      <vt:lpstr>TT Corals Thin DEMO</vt:lpstr>
      <vt:lpstr>ヒラギノ角ゴ Pro W3</vt:lpstr>
      <vt:lpstr>Red Brochure 11 x 8.5</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2017-04-16T14:01:26Z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